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9" r:id="rId13"/>
    <p:sldId id="270" r:id="rId14"/>
  </p:sldIdLst>
  <p:sldSz cx="18288000" cy="10287000"/>
  <p:notesSz cx="6858000" cy="9144000"/>
  <p:embeddedFontLst>
    <p:embeddedFont>
      <p:font typeface="Chau Philomene" panose="020B0604020202020204" charset="0"/>
      <p:regular r:id="rId15"/>
    </p:embeddedFont>
    <p:embeddedFont>
      <p:font typeface="Handelson One"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75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7578" t="-2121" b="-502"/>
            </a:stretch>
          </a:blipFill>
        </p:spPr>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26408" b="-39925"/>
            </a:stretch>
          </a:blipFill>
        </p:spPr>
      </p:sp>
      <p:sp>
        <p:nvSpPr>
          <p:cNvPr id="4" name="TextBox 4"/>
          <p:cNvSpPr txBox="1"/>
          <p:nvPr/>
        </p:nvSpPr>
        <p:spPr>
          <a:xfrm>
            <a:off x="4734219" y="3190503"/>
            <a:ext cx="8819563" cy="2840820"/>
          </a:xfrm>
          <a:prstGeom prst="rect">
            <a:avLst/>
          </a:prstGeom>
        </p:spPr>
        <p:txBody>
          <a:bodyPr lIns="0" tIns="0" rIns="0" bIns="0" rtlCol="0" anchor="t">
            <a:spAutoFit/>
          </a:bodyPr>
          <a:lstStyle/>
          <a:p>
            <a:pPr algn="ctr">
              <a:lnSpc>
                <a:spcPts val="11419"/>
              </a:lnSpc>
            </a:pPr>
            <a:r>
              <a:rPr lang="en-US" sz="8156">
                <a:solidFill>
                  <a:srgbClr val="473821"/>
                </a:solidFill>
                <a:latin typeface="Chau Philomene"/>
                <a:ea typeface="Chau Philomene"/>
                <a:cs typeface="Chau Philomene"/>
                <a:sym typeface="Chau Philomene"/>
              </a:rPr>
              <a:t>POWER BI CAPSTONE PROJECT</a:t>
            </a:r>
          </a:p>
        </p:txBody>
      </p:sp>
      <p:sp>
        <p:nvSpPr>
          <p:cNvPr id="5" name="TextBox 5"/>
          <p:cNvSpPr txBox="1"/>
          <p:nvPr/>
        </p:nvSpPr>
        <p:spPr>
          <a:xfrm>
            <a:off x="10799586" y="6557938"/>
            <a:ext cx="6459714" cy="869931"/>
          </a:xfrm>
          <a:prstGeom prst="rect">
            <a:avLst/>
          </a:prstGeom>
        </p:spPr>
        <p:txBody>
          <a:bodyPr lIns="0" tIns="0" rIns="0" bIns="0" rtlCol="0" anchor="t">
            <a:spAutoFit/>
          </a:bodyPr>
          <a:lstStyle/>
          <a:p>
            <a:pPr algn="ctr">
              <a:lnSpc>
                <a:spcPts val="7100"/>
              </a:lnSpc>
            </a:pPr>
            <a:r>
              <a:rPr lang="en-US" sz="5000" spc="55">
                <a:solidFill>
                  <a:srgbClr val="473821"/>
                </a:solidFill>
                <a:latin typeface="Handelson One"/>
                <a:ea typeface="Handelson One"/>
                <a:cs typeface="Handelson One"/>
                <a:sym typeface="Handelson One"/>
              </a:rPr>
              <a:t>PRIYANKA-S10205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162" r="-22477" b="-7890"/>
            </a:stretch>
          </a:blipFill>
        </p:spPr>
      </p:sp>
      <p:grpSp>
        <p:nvGrpSpPr>
          <p:cNvPr id="3" name="Group 3"/>
          <p:cNvGrpSpPr/>
          <p:nvPr/>
        </p:nvGrpSpPr>
        <p:grpSpPr>
          <a:xfrm>
            <a:off x="1347348" y="2425077"/>
            <a:ext cx="7601829" cy="6054415"/>
            <a:chOff x="0" y="0"/>
            <a:chExt cx="2002128" cy="1594578"/>
          </a:xfrm>
        </p:grpSpPr>
        <p:sp>
          <p:nvSpPr>
            <p:cNvPr id="4" name="Freeform 4"/>
            <p:cNvSpPr/>
            <p:nvPr/>
          </p:nvSpPr>
          <p:spPr>
            <a:xfrm>
              <a:off x="0" y="0"/>
              <a:ext cx="2002128" cy="1594578"/>
            </a:xfrm>
            <a:custGeom>
              <a:avLst/>
              <a:gdLst/>
              <a:ahLst/>
              <a:cxnLst/>
              <a:rect l="l" t="t" r="r" b="b"/>
              <a:pathLst>
                <a:path w="2002128" h="1594578">
                  <a:moveTo>
                    <a:pt x="51940" y="0"/>
                  </a:moveTo>
                  <a:lnTo>
                    <a:pt x="1950188" y="0"/>
                  </a:lnTo>
                  <a:cubicBezTo>
                    <a:pt x="1978873" y="0"/>
                    <a:pt x="2002128" y="23254"/>
                    <a:pt x="2002128" y="51940"/>
                  </a:cubicBezTo>
                  <a:lnTo>
                    <a:pt x="2002128" y="1542638"/>
                  </a:lnTo>
                  <a:cubicBezTo>
                    <a:pt x="2002128" y="1571324"/>
                    <a:pt x="1978873" y="1594578"/>
                    <a:pt x="1950188" y="1594578"/>
                  </a:cubicBezTo>
                  <a:lnTo>
                    <a:pt x="51940" y="1594578"/>
                  </a:lnTo>
                  <a:cubicBezTo>
                    <a:pt x="23254" y="1594578"/>
                    <a:pt x="0" y="1571324"/>
                    <a:pt x="0" y="1542638"/>
                  </a:cubicBezTo>
                  <a:lnTo>
                    <a:pt x="0" y="51940"/>
                  </a:lnTo>
                  <a:cubicBezTo>
                    <a:pt x="0" y="23254"/>
                    <a:pt x="23254" y="0"/>
                    <a:pt x="51940" y="0"/>
                  </a:cubicBezTo>
                  <a:close/>
                </a:path>
              </a:pathLst>
            </a:custGeom>
            <a:solidFill>
              <a:srgbClr val="EFE9D6">
                <a:alpha val="49804"/>
              </a:srgbClr>
            </a:solidFill>
            <a:ln w="38100" cap="rnd">
              <a:solidFill>
                <a:srgbClr val="A39B76">
                  <a:alpha val="49804"/>
                </a:srgbClr>
              </a:solidFill>
              <a:prstDash val="solid"/>
              <a:round/>
            </a:ln>
          </p:spPr>
        </p:sp>
        <p:sp>
          <p:nvSpPr>
            <p:cNvPr id="5" name="TextBox 5"/>
            <p:cNvSpPr txBox="1"/>
            <p:nvPr/>
          </p:nvSpPr>
          <p:spPr>
            <a:xfrm>
              <a:off x="0" y="-47625"/>
              <a:ext cx="2002128" cy="1642203"/>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9338823" y="2425077"/>
            <a:ext cx="7601829" cy="6054415"/>
            <a:chOff x="0" y="0"/>
            <a:chExt cx="2002128" cy="1594578"/>
          </a:xfrm>
        </p:grpSpPr>
        <p:sp>
          <p:nvSpPr>
            <p:cNvPr id="7" name="Freeform 7"/>
            <p:cNvSpPr/>
            <p:nvPr/>
          </p:nvSpPr>
          <p:spPr>
            <a:xfrm>
              <a:off x="0" y="0"/>
              <a:ext cx="2002128" cy="1594578"/>
            </a:xfrm>
            <a:custGeom>
              <a:avLst/>
              <a:gdLst/>
              <a:ahLst/>
              <a:cxnLst/>
              <a:rect l="l" t="t" r="r" b="b"/>
              <a:pathLst>
                <a:path w="2002128" h="1594578">
                  <a:moveTo>
                    <a:pt x="51940" y="0"/>
                  </a:moveTo>
                  <a:lnTo>
                    <a:pt x="1950188" y="0"/>
                  </a:lnTo>
                  <a:cubicBezTo>
                    <a:pt x="1978873" y="0"/>
                    <a:pt x="2002128" y="23254"/>
                    <a:pt x="2002128" y="51940"/>
                  </a:cubicBezTo>
                  <a:lnTo>
                    <a:pt x="2002128" y="1542638"/>
                  </a:lnTo>
                  <a:cubicBezTo>
                    <a:pt x="2002128" y="1571324"/>
                    <a:pt x="1978873" y="1594578"/>
                    <a:pt x="1950188" y="1594578"/>
                  </a:cubicBezTo>
                  <a:lnTo>
                    <a:pt x="51940" y="1594578"/>
                  </a:lnTo>
                  <a:cubicBezTo>
                    <a:pt x="23254" y="1594578"/>
                    <a:pt x="0" y="1571324"/>
                    <a:pt x="0" y="1542638"/>
                  </a:cubicBezTo>
                  <a:lnTo>
                    <a:pt x="0" y="51940"/>
                  </a:lnTo>
                  <a:cubicBezTo>
                    <a:pt x="0" y="23254"/>
                    <a:pt x="23254" y="0"/>
                    <a:pt x="51940" y="0"/>
                  </a:cubicBezTo>
                  <a:close/>
                </a:path>
              </a:pathLst>
            </a:custGeom>
            <a:solidFill>
              <a:srgbClr val="EFE9D6">
                <a:alpha val="49804"/>
              </a:srgbClr>
            </a:solidFill>
            <a:ln w="38100" cap="rnd">
              <a:solidFill>
                <a:srgbClr val="A39B76">
                  <a:alpha val="49804"/>
                </a:srgbClr>
              </a:solidFill>
              <a:prstDash val="solid"/>
              <a:round/>
            </a:ln>
          </p:spPr>
        </p:sp>
        <p:sp>
          <p:nvSpPr>
            <p:cNvPr id="8" name="TextBox 8"/>
            <p:cNvSpPr txBox="1"/>
            <p:nvPr/>
          </p:nvSpPr>
          <p:spPr>
            <a:xfrm>
              <a:off x="0" y="-47625"/>
              <a:ext cx="2002128" cy="1642203"/>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720192" y="0"/>
            <a:ext cx="19008192" cy="10287000"/>
          </a:xfrm>
          <a:custGeom>
            <a:avLst/>
            <a:gdLst/>
            <a:ahLst/>
            <a:cxnLst/>
            <a:rect l="l" t="t" r="r" b="b"/>
            <a:pathLst>
              <a:path w="19008192" h="10287000">
                <a:moveTo>
                  <a:pt x="0" y="0"/>
                </a:moveTo>
                <a:lnTo>
                  <a:pt x="19008192" y="0"/>
                </a:lnTo>
                <a:lnTo>
                  <a:pt x="19008192" y="10287000"/>
                </a:lnTo>
                <a:lnTo>
                  <a:pt x="0" y="10287000"/>
                </a:lnTo>
                <a:lnTo>
                  <a:pt x="0" y="0"/>
                </a:lnTo>
                <a:close/>
              </a:path>
            </a:pathLst>
          </a:custGeom>
          <a:blipFill>
            <a:blip r:embed="rId3"/>
            <a:stretch>
              <a:fillRect l="-9983" t="-19298" r="-5216" b="-22523"/>
            </a:stretch>
          </a:blipFill>
        </p:spPr>
      </p:sp>
      <p:sp>
        <p:nvSpPr>
          <p:cNvPr id="11" name="TextBox 11"/>
          <p:cNvSpPr txBox="1"/>
          <p:nvPr/>
        </p:nvSpPr>
        <p:spPr>
          <a:xfrm>
            <a:off x="6152355" y="345440"/>
            <a:ext cx="6372936" cy="1214120"/>
          </a:xfrm>
          <a:prstGeom prst="rect">
            <a:avLst/>
          </a:prstGeom>
        </p:spPr>
        <p:txBody>
          <a:bodyPr lIns="0" tIns="0" rIns="0" bIns="0" rtlCol="0" anchor="t">
            <a:spAutoFit/>
          </a:bodyPr>
          <a:lstStyle/>
          <a:p>
            <a:pPr algn="ctr">
              <a:lnSpc>
                <a:spcPts val="9939"/>
              </a:lnSpc>
            </a:pPr>
            <a:r>
              <a:rPr lang="en-US" sz="6999" spc="76">
                <a:solidFill>
                  <a:srgbClr val="473821"/>
                </a:solidFill>
                <a:latin typeface="Handelson One"/>
                <a:ea typeface="Handelson One"/>
                <a:cs typeface="Handelson One"/>
                <a:sym typeface="Handelson One"/>
              </a:rPr>
              <a:t>Reports</a:t>
            </a:r>
          </a:p>
        </p:txBody>
      </p:sp>
      <p:pic>
        <p:nvPicPr>
          <p:cNvPr id="13" name="Picture 12">
            <a:extLst>
              <a:ext uri="{FF2B5EF4-FFF2-40B4-BE49-F238E27FC236}">
                <a16:creationId xmlns:a16="http://schemas.microsoft.com/office/drawing/2014/main" id="{820D5CB7-C88F-9508-8F3B-B48215162B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5256" y="1807508"/>
            <a:ext cx="12935543" cy="790799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162" r="-22477" b="-7890"/>
            </a:stretch>
          </a:blipFill>
        </p:spPr>
      </p:sp>
      <p:grpSp>
        <p:nvGrpSpPr>
          <p:cNvPr id="3" name="Group 3"/>
          <p:cNvGrpSpPr/>
          <p:nvPr/>
        </p:nvGrpSpPr>
        <p:grpSpPr>
          <a:xfrm>
            <a:off x="1347348" y="2425077"/>
            <a:ext cx="7601829" cy="6054415"/>
            <a:chOff x="0" y="0"/>
            <a:chExt cx="2002128" cy="1594578"/>
          </a:xfrm>
        </p:grpSpPr>
        <p:sp>
          <p:nvSpPr>
            <p:cNvPr id="4" name="Freeform 4"/>
            <p:cNvSpPr/>
            <p:nvPr/>
          </p:nvSpPr>
          <p:spPr>
            <a:xfrm>
              <a:off x="0" y="0"/>
              <a:ext cx="2002128" cy="1594578"/>
            </a:xfrm>
            <a:custGeom>
              <a:avLst/>
              <a:gdLst/>
              <a:ahLst/>
              <a:cxnLst/>
              <a:rect l="l" t="t" r="r" b="b"/>
              <a:pathLst>
                <a:path w="2002128" h="1594578">
                  <a:moveTo>
                    <a:pt x="51940" y="0"/>
                  </a:moveTo>
                  <a:lnTo>
                    <a:pt x="1950188" y="0"/>
                  </a:lnTo>
                  <a:cubicBezTo>
                    <a:pt x="1978873" y="0"/>
                    <a:pt x="2002128" y="23254"/>
                    <a:pt x="2002128" y="51940"/>
                  </a:cubicBezTo>
                  <a:lnTo>
                    <a:pt x="2002128" y="1542638"/>
                  </a:lnTo>
                  <a:cubicBezTo>
                    <a:pt x="2002128" y="1571324"/>
                    <a:pt x="1978873" y="1594578"/>
                    <a:pt x="1950188" y="1594578"/>
                  </a:cubicBezTo>
                  <a:lnTo>
                    <a:pt x="51940" y="1594578"/>
                  </a:lnTo>
                  <a:cubicBezTo>
                    <a:pt x="23254" y="1594578"/>
                    <a:pt x="0" y="1571324"/>
                    <a:pt x="0" y="1542638"/>
                  </a:cubicBezTo>
                  <a:lnTo>
                    <a:pt x="0" y="51940"/>
                  </a:lnTo>
                  <a:cubicBezTo>
                    <a:pt x="0" y="23254"/>
                    <a:pt x="23254" y="0"/>
                    <a:pt x="51940" y="0"/>
                  </a:cubicBezTo>
                  <a:close/>
                </a:path>
              </a:pathLst>
            </a:custGeom>
            <a:solidFill>
              <a:srgbClr val="EFE9D6">
                <a:alpha val="49804"/>
              </a:srgbClr>
            </a:solidFill>
            <a:ln w="38100" cap="rnd">
              <a:solidFill>
                <a:srgbClr val="A39B76">
                  <a:alpha val="49804"/>
                </a:srgbClr>
              </a:solidFill>
              <a:prstDash val="solid"/>
              <a:round/>
            </a:ln>
          </p:spPr>
        </p:sp>
        <p:sp>
          <p:nvSpPr>
            <p:cNvPr id="5" name="TextBox 5"/>
            <p:cNvSpPr txBox="1"/>
            <p:nvPr/>
          </p:nvSpPr>
          <p:spPr>
            <a:xfrm>
              <a:off x="0" y="-47625"/>
              <a:ext cx="2002128" cy="1642203"/>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9338823" y="2425077"/>
            <a:ext cx="7601829" cy="6054415"/>
            <a:chOff x="0" y="0"/>
            <a:chExt cx="2002128" cy="1594578"/>
          </a:xfrm>
        </p:grpSpPr>
        <p:sp>
          <p:nvSpPr>
            <p:cNvPr id="7" name="Freeform 7"/>
            <p:cNvSpPr/>
            <p:nvPr/>
          </p:nvSpPr>
          <p:spPr>
            <a:xfrm>
              <a:off x="0" y="0"/>
              <a:ext cx="2002128" cy="1594578"/>
            </a:xfrm>
            <a:custGeom>
              <a:avLst/>
              <a:gdLst/>
              <a:ahLst/>
              <a:cxnLst/>
              <a:rect l="l" t="t" r="r" b="b"/>
              <a:pathLst>
                <a:path w="2002128" h="1594578">
                  <a:moveTo>
                    <a:pt x="51940" y="0"/>
                  </a:moveTo>
                  <a:lnTo>
                    <a:pt x="1950188" y="0"/>
                  </a:lnTo>
                  <a:cubicBezTo>
                    <a:pt x="1978873" y="0"/>
                    <a:pt x="2002128" y="23254"/>
                    <a:pt x="2002128" y="51940"/>
                  </a:cubicBezTo>
                  <a:lnTo>
                    <a:pt x="2002128" y="1542638"/>
                  </a:lnTo>
                  <a:cubicBezTo>
                    <a:pt x="2002128" y="1571324"/>
                    <a:pt x="1978873" y="1594578"/>
                    <a:pt x="1950188" y="1594578"/>
                  </a:cubicBezTo>
                  <a:lnTo>
                    <a:pt x="51940" y="1594578"/>
                  </a:lnTo>
                  <a:cubicBezTo>
                    <a:pt x="23254" y="1594578"/>
                    <a:pt x="0" y="1571324"/>
                    <a:pt x="0" y="1542638"/>
                  </a:cubicBezTo>
                  <a:lnTo>
                    <a:pt x="0" y="51940"/>
                  </a:lnTo>
                  <a:cubicBezTo>
                    <a:pt x="0" y="23254"/>
                    <a:pt x="23254" y="0"/>
                    <a:pt x="51940" y="0"/>
                  </a:cubicBezTo>
                  <a:close/>
                </a:path>
              </a:pathLst>
            </a:custGeom>
            <a:solidFill>
              <a:srgbClr val="EFE9D6">
                <a:alpha val="49804"/>
              </a:srgbClr>
            </a:solidFill>
            <a:ln w="38100" cap="rnd">
              <a:solidFill>
                <a:srgbClr val="A39B76">
                  <a:alpha val="49804"/>
                </a:srgbClr>
              </a:solidFill>
              <a:prstDash val="solid"/>
              <a:round/>
            </a:ln>
          </p:spPr>
        </p:sp>
        <p:sp>
          <p:nvSpPr>
            <p:cNvPr id="8" name="TextBox 8"/>
            <p:cNvSpPr txBox="1"/>
            <p:nvPr/>
          </p:nvSpPr>
          <p:spPr>
            <a:xfrm>
              <a:off x="0" y="-47625"/>
              <a:ext cx="2002128" cy="1642203"/>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720192" y="0"/>
            <a:ext cx="19008192" cy="10287000"/>
          </a:xfrm>
          <a:custGeom>
            <a:avLst/>
            <a:gdLst/>
            <a:ahLst/>
            <a:cxnLst/>
            <a:rect l="l" t="t" r="r" b="b"/>
            <a:pathLst>
              <a:path w="19008192" h="10287000">
                <a:moveTo>
                  <a:pt x="0" y="0"/>
                </a:moveTo>
                <a:lnTo>
                  <a:pt x="19008192" y="0"/>
                </a:lnTo>
                <a:lnTo>
                  <a:pt x="19008192" y="10287000"/>
                </a:lnTo>
                <a:lnTo>
                  <a:pt x="0" y="10287000"/>
                </a:lnTo>
                <a:lnTo>
                  <a:pt x="0" y="0"/>
                </a:lnTo>
                <a:close/>
              </a:path>
            </a:pathLst>
          </a:custGeom>
          <a:blipFill>
            <a:blip r:embed="rId3"/>
            <a:stretch>
              <a:fillRect l="-9983" t="-19298" r="-5216" b="-22523"/>
            </a:stretch>
          </a:blipFill>
        </p:spPr>
      </p:sp>
      <p:sp>
        <p:nvSpPr>
          <p:cNvPr id="11" name="TextBox 11"/>
          <p:cNvSpPr txBox="1"/>
          <p:nvPr/>
        </p:nvSpPr>
        <p:spPr>
          <a:xfrm>
            <a:off x="6152355" y="345440"/>
            <a:ext cx="6372936" cy="1214120"/>
          </a:xfrm>
          <a:prstGeom prst="rect">
            <a:avLst/>
          </a:prstGeom>
        </p:spPr>
        <p:txBody>
          <a:bodyPr lIns="0" tIns="0" rIns="0" bIns="0" rtlCol="0" anchor="t">
            <a:spAutoFit/>
          </a:bodyPr>
          <a:lstStyle/>
          <a:p>
            <a:pPr algn="ctr">
              <a:lnSpc>
                <a:spcPts val="9939"/>
              </a:lnSpc>
            </a:pPr>
            <a:r>
              <a:rPr lang="en-US" sz="6999" spc="76">
                <a:solidFill>
                  <a:srgbClr val="473821"/>
                </a:solidFill>
                <a:latin typeface="Handelson One"/>
                <a:ea typeface="Handelson One"/>
                <a:cs typeface="Handelson One"/>
                <a:sym typeface="Handelson One"/>
              </a:rPr>
              <a:t>Reports</a:t>
            </a:r>
          </a:p>
        </p:txBody>
      </p:sp>
      <p:pic>
        <p:nvPicPr>
          <p:cNvPr id="13" name="Picture 12">
            <a:extLst>
              <a:ext uri="{FF2B5EF4-FFF2-40B4-BE49-F238E27FC236}">
                <a16:creationId xmlns:a16="http://schemas.microsoft.com/office/drawing/2014/main" id="{2502B46E-E2EC-974B-11BA-0BE0F544F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8262" y="1838680"/>
            <a:ext cx="12635506" cy="749581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162" r="-22477" b="-7890"/>
            </a:stretch>
          </a:blipFill>
        </p:spPr>
      </p:sp>
      <p:grpSp>
        <p:nvGrpSpPr>
          <p:cNvPr id="3" name="Group 3"/>
          <p:cNvGrpSpPr/>
          <p:nvPr/>
        </p:nvGrpSpPr>
        <p:grpSpPr>
          <a:xfrm>
            <a:off x="1347348" y="2425077"/>
            <a:ext cx="7601829" cy="6054415"/>
            <a:chOff x="0" y="0"/>
            <a:chExt cx="2002128" cy="1594578"/>
          </a:xfrm>
        </p:grpSpPr>
        <p:sp>
          <p:nvSpPr>
            <p:cNvPr id="4" name="Freeform 4"/>
            <p:cNvSpPr/>
            <p:nvPr/>
          </p:nvSpPr>
          <p:spPr>
            <a:xfrm>
              <a:off x="0" y="0"/>
              <a:ext cx="2002128" cy="1594578"/>
            </a:xfrm>
            <a:custGeom>
              <a:avLst/>
              <a:gdLst/>
              <a:ahLst/>
              <a:cxnLst/>
              <a:rect l="l" t="t" r="r" b="b"/>
              <a:pathLst>
                <a:path w="2002128" h="1594578">
                  <a:moveTo>
                    <a:pt x="51940" y="0"/>
                  </a:moveTo>
                  <a:lnTo>
                    <a:pt x="1950188" y="0"/>
                  </a:lnTo>
                  <a:cubicBezTo>
                    <a:pt x="1978873" y="0"/>
                    <a:pt x="2002128" y="23254"/>
                    <a:pt x="2002128" y="51940"/>
                  </a:cubicBezTo>
                  <a:lnTo>
                    <a:pt x="2002128" y="1542638"/>
                  </a:lnTo>
                  <a:cubicBezTo>
                    <a:pt x="2002128" y="1571324"/>
                    <a:pt x="1978873" y="1594578"/>
                    <a:pt x="1950188" y="1594578"/>
                  </a:cubicBezTo>
                  <a:lnTo>
                    <a:pt x="51940" y="1594578"/>
                  </a:lnTo>
                  <a:cubicBezTo>
                    <a:pt x="23254" y="1594578"/>
                    <a:pt x="0" y="1571324"/>
                    <a:pt x="0" y="1542638"/>
                  </a:cubicBezTo>
                  <a:lnTo>
                    <a:pt x="0" y="51940"/>
                  </a:lnTo>
                  <a:cubicBezTo>
                    <a:pt x="0" y="23254"/>
                    <a:pt x="23254" y="0"/>
                    <a:pt x="51940" y="0"/>
                  </a:cubicBezTo>
                  <a:close/>
                </a:path>
              </a:pathLst>
            </a:custGeom>
            <a:solidFill>
              <a:srgbClr val="EFE9D6">
                <a:alpha val="49804"/>
              </a:srgbClr>
            </a:solidFill>
            <a:ln w="38100" cap="rnd">
              <a:solidFill>
                <a:srgbClr val="A39B76">
                  <a:alpha val="49804"/>
                </a:srgbClr>
              </a:solidFill>
              <a:prstDash val="solid"/>
              <a:round/>
            </a:ln>
          </p:spPr>
        </p:sp>
        <p:sp>
          <p:nvSpPr>
            <p:cNvPr id="5" name="TextBox 5"/>
            <p:cNvSpPr txBox="1"/>
            <p:nvPr/>
          </p:nvSpPr>
          <p:spPr>
            <a:xfrm>
              <a:off x="0" y="-47625"/>
              <a:ext cx="2002128" cy="1642203"/>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9338823" y="2425077"/>
            <a:ext cx="7601829" cy="6054415"/>
            <a:chOff x="0" y="0"/>
            <a:chExt cx="2002128" cy="1594578"/>
          </a:xfrm>
        </p:grpSpPr>
        <p:sp>
          <p:nvSpPr>
            <p:cNvPr id="7" name="Freeform 7"/>
            <p:cNvSpPr/>
            <p:nvPr/>
          </p:nvSpPr>
          <p:spPr>
            <a:xfrm>
              <a:off x="0" y="0"/>
              <a:ext cx="2002128" cy="1594578"/>
            </a:xfrm>
            <a:custGeom>
              <a:avLst/>
              <a:gdLst/>
              <a:ahLst/>
              <a:cxnLst/>
              <a:rect l="l" t="t" r="r" b="b"/>
              <a:pathLst>
                <a:path w="2002128" h="1594578">
                  <a:moveTo>
                    <a:pt x="51940" y="0"/>
                  </a:moveTo>
                  <a:lnTo>
                    <a:pt x="1950188" y="0"/>
                  </a:lnTo>
                  <a:cubicBezTo>
                    <a:pt x="1978873" y="0"/>
                    <a:pt x="2002128" y="23254"/>
                    <a:pt x="2002128" y="51940"/>
                  </a:cubicBezTo>
                  <a:lnTo>
                    <a:pt x="2002128" y="1542638"/>
                  </a:lnTo>
                  <a:cubicBezTo>
                    <a:pt x="2002128" y="1571324"/>
                    <a:pt x="1978873" y="1594578"/>
                    <a:pt x="1950188" y="1594578"/>
                  </a:cubicBezTo>
                  <a:lnTo>
                    <a:pt x="51940" y="1594578"/>
                  </a:lnTo>
                  <a:cubicBezTo>
                    <a:pt x="23254" y="1594578"/>
                    <a:pt x="0" y="1571324"/>
                    <a:pt x="0" y="1542638"/>
                  </a:cubicBezTo>
                  <a:lnTo>
                    <a:pt x="0" y="51940"/>
                  </a:lnTo>
                  <a:cubicBezTo>
                    <a:pt x="0" y="23254"/>
                    <a:pt x="23254" y="0"/>
                    <a:pt x="51940" y="0"/>
                  </a:cubicBezTo>
                  <a:close/>
                </a:path>
              </a:pathLst>
            </a:custGeom>
            <a:solidFill>
              <a:srgbClr val="EFE9D6">
                <a:alpha val="49804"/>
              </a:srgbClr>
            </a:solidFill>
            <a:ln w="38100" cap="rnd">
              <a:solidFill>
                <a:srgbClr val="A39B76">
                  <a:alpha val="49804"/>
                </a:srgbClr>
              </a:solidFill>
              <a:prstDash val="solid"/>
              <a:round/>
            </a:ln>
          </p:spPr>
        </p:sp>
        <p:sp>
          <p:nvSpPr>
            <p:cNvPr id="8" name="TextBox 8"/>
            <p:cNvSpPr txBox="1"/>
            <p:nvPr/>
          </p:nvSpPr>
          <p:spPr>
            <a:xfrm>
              <a:off x="0" y="-47625"/>
              <a:ext cx="2002128" cy="1642203"/>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720192" y="0"/>
            <a:ext cx="19008192" cy="10287000"/>
          </a:xfrm>
          <a:custGeom>
            <a:avLst/>
            <a:gdLst/>
            <a:ahLst/>
            <a:cxnLst/>
            <a:rect l="l" t="t" r="r" b="b"/>
            <a:pathLst>
              <a:path w="19008192" h="10287000">
                <a:moveTo>
                  <a:pt x="0" y="0"/>
                </a:moveTo>
                <a:lnTo>
                  <a:pt x="19008192" y="0"/>
                </a:lnTo>
                <a:lnTo>
                  <a:pt x="19008192" y="10287000"/>
                </a:lnTo>
                <a:lnTo>
                  <a:pt x="0" y="10287000"/>
                </a:lnTo>
                <a:lnTo>
                  <a:pt x="0" y="0"/>
                </a:lnTo>
                <a:close/>
              </a:path>
            </a:pathLst>
          </a:custGeom>
          <a:blipFill>
            <a:blip r:embed="rId3"/>
            <a:stretch>
              <a:fillRect l="-9983" t="-19298" r="-5216" b="-22523"/>
            </a:stretch>
          </a:blipFill>
        </p:spPr>
      </p:sp>
      <p:sp>
        <p:nvSpPr>
          <p:cNvPr id="10" name="TextBox 10"/>
          <p:cNvSpPr txBox="1"/>
          <p:nvPr/>
        </p:nvSpPr>
        <p:spPr>
          <a:xfrm>
            <a:off x="3907879" y="-152400"/>
            <a:ext cx="6372936" cy="1214120"/>
          </a:xfrm>
          <a:prstGeom prst="rect">
            <a:avLst/>
          </a:prstGeom>
        </p:spPr>
        <p:txBody>
          <a:bodyPr lIns="0" tIns="0" rIns="0" bIns="0" rtlCol="0" anchor="t">
            <a:spAutoFit/>
          </a:bodyPr>
          <a:lstStyle/>
          <a:p>
            <a:pPr algn="ctr">
              <a:lnSpc>
                <a:spcPts val="9939"/>
              </a:lnSpc>
            </a:pPr>
            <a:r>
              <a:rPr lang="en-US" sz="6999" spc="76">
                <a:solidFill>
                  <a:srgbClr val="473821"/>
                </a:solidFill>
                <a:latin typeface="Handelson One"/>
                <a:ea typeface="Handelson One"/>
                <a:cs typeface="Handelson One"/>
                <a:sym typeface="Handelson One"/>
              </a:rPr>
              <a:t>Insights</a:t>
            </a:r>
          </a:p>
        </p:txBody>
      </p:sp>
      <p:sp>
        <p:nvSpPr>
          <p:cNvPr id="11" name="TextBox 11"/>
          <p:cNvSpPr txBox="1"/>
          <p:nvPr/>
        </p:nvSpPr>
        <p:spPr>
          <a:xfrm>
            <a:off x="5927595" y="1175044"/>
            <a:ext cx="12077955" cy="7727052"/>
          </a:xfrm>
          <a:prstGeom prst="rect">
            <a:avLst/>
          </a:prstGeom>
        </p:spPr>
        <p:txBody>
          <a:bodyPr lIns="0" tIns="0" rIns="0" bIns="0" rtlCol="0" anchor="t">
            <a:spAutoFit/>
          </a:bodyPr>
          <a:lstStyle/>
          <a:p>
            <a:pPr algn="ctr">
              <a:lnSpc>
                <a:spcPts val="5046"/>
              </a:lnSpc>
            </a:pPr>
            <a:r>
              <a:rPr lang="en-US" sz="3604" dirty="0">
                <a:solidFill>
                  <a:srgbClr val="473821"/>
                </a:solidFill>
                <a:latin typeface="Chau Philomene"/>
                <a:ea typeface="Chau Philomene"/>
                <a:cs typeface="Chau Philomene"/>
                <a:sym typeface="Chau Philomene"/>
              </a:rPr>
              <a:t>Key Findings:</a:t>
            </a:r>
          </a:p>
          <a:p>
            <a:pPr marL="735097" lvl="1" indent="-457200" algn="ctr">
              <a:lnSpc>
                <a:spcPts val="3604"/>
              </a:lnSpc>
              <a:buFont typeface="Arial" panose="020B0604020202020204" pitchFamily="34" charset="0"/>
              <a:buChar char="•"/>
            </a:pPr>
            <a:r>
              <a:rPr lang="en-US" sz="2574" dirty="0">
                <a:solidFill>
                  <a:srgbClr val="473821"/>
                </a:solidFill>
                <a:latin typeface="Chau Philomene"/>
                <a:ea typeface="Chau Philomene"/>
                <a:cs typeface="Chau Philomene"/>
                <a:sym typeface="Chau Philomene"/>
              </a:rPr>
              <a:t>Sweetness, Uniformity, Clean Cup scores show the highest correlation with Total Cup Points.</a:t>
            </a:r>
          </a:p>
          <a:p>
            <a:pPr marL="555794" lvl="1" indent="-277897" algn="ctr">
              <a:lnSpc>
                <a:spcPts val="3604"/>
              </a:lnSpc>
              <a:buFont typeface="Arial"/>
              <a:buChar char="•"/>
            </a:pPr>
            <a:r>
              <a:rPr lang="en-US" sz="2574" dirty="0">
                <a:solidFill>
                  <a:srgbClr val="473821"/>
                </a:solidFill>
                <a:latin typeface="Chau Philomene"/>
                <a:ea typeface="Chau Philomene"/>
                <a:cs typeface="Chau Philomene"/>
                <a:sym typeface="Chau Philomene"/>
              </a:rPr>
              <a:t>"Double Anaerobic Washed”, “Honey, Mossto”, "Semi Washed" processing methods has the highest average total cup points with respect to country of origin.</a:t>
            </a:r>
          </a:p>
          <a:p>
            <a:pPr marL="555794" lvl="1" indent="-277897" algn="ctr">
              <a:lnSpc>
                <a:spcPts val="3604"/>
              </a:lnSpc>
              <a:buFont typeface="Arial"/>
              <a:buChar char="•"/>
            </a:pPr>
            <a:r>
              <a:rPr lang="en-US" sz="2574" dirty="0">
                <a:solidFill>
                  <a:srgbClr val="473821"/>
                </a:solidFill>
                <a:latin typeface="Chau Philomene"/>
                <a:ea typeface="Chau Philomene"/>
                <a:cs typeface="Chau Philomene"/>
                <a:sym typeface="Chau Philomene"/>
              </a:rPr>
              <a:t>Ethiopia country has the highest average total cup points and Double Anaerobic Washed processing method has the highest average total cup points.</a:t>
            </a:r>
          </a:p>
          <a:p>
            <a:pPr marL="555794" lvl="1" indent="-277897" algn="ctr">
              <a:lnSpc>
                <a:spcPts val="3604"/>
              </a:lnSpc>
              <a:buFont typeface="Arial"/>
              <a:buChar char="•"/>
            </a:pPr>
            <a:r>
              <a:rPr lang="en-US" sz="2574" dirty="0">
                <a:solidFill>
                  <a:srgbClr val="473821"/>
                </a:solidFill>
                <a:latin typeface="Chau Philomene"/>
                <a:ea typeface="Chau Philomene"/>
                <a:cs typeface="Chau Philomene"/>
                <a:sym typeface="Chau Philomene"/>
              </a:rPr>
              <a:t>The reports shows 28 instances of category one defects and 466 instances of category two defects.</a:t>
            </a:r>
          </a:p>
          <a:p>
            <a:pPr marL="555794" lvl="1" indent="-277897" algn="ctr">
              <a:lnSpc>
                <a:spcPts val="3604"/>
              </a:lnSpc>
              <a:buFont typeface="Arial"/>
              <a:buChar char="•"/>
            </a:pPr>
            <a:r>
              <a:rPr lang="en-US" sz="2574" dirty="0">
                <a:solidFill>
                  <a:srgbClr val="473821"/>
                </a:solidFill>
                <a:latin typeface="Chau Philomene"/>
                <a:ea typeface="Chau Philomene"/>
                <a:cs typeface="Chau Philomene"/>
                <a:sym typeface="Chau Philomene"/>
              </a:rPr>
              <a:t>Washed/Wet processed beans has more defects. November, April and March graded beans has more defects. 2021/2022 and 2022/2023 harvest year has more defects.</a:t>
            </a:r>
          </a:p>
          <a:p>
            <a:pPr algn="ctr">
              <a:lnSpc>
                <a:spcPts val="5046"/>
              </a:lnSpc>
            </a:pPr>
            <a:r>
              <a:rPr lang="en-US" sz="3604" dirty="0">
                <a:solidFill>
                  <a:srgbClr val="473821"/>
                </a:solidFill>
                <a:latin typeface="Chau Philomene"/>
                <a:ea typeface="Chau Philomene"/>
                <a:cs typeface="Chau Philomene"/>
                <a:sym typeface="Chau Philomene"/>
              </a:rPr>
              <a:t>Actionable Advice:</a:t>
            </a:r>
          </a:p>
          <a:p>
            <a:pPr marL="555794" lvl="1" indent="-277897" algn="ctr">
              <a:lnSpc>
                <a:spcPts val="3604"/>
              </a:lnSpc>
              <a:buFont typeface="Arial"/>
              <a:buChar char="•"/>
            </a:pPr>
            <a:r>
              <a:rPr lang="en-US" sz="2574" dirty="0">
                <a:solidFill>
                  <a:srgbClr val="473821"/>
                </a:solidFill>
                <a:latin typeface="Chau Philomene"/>
                <a:ea typeface="Chau Philomene"/>
                <a:cs typeface="Chau Philomene"/>
                <a:sym typeface="Chau Philomene"/>
              </a:rPr>
              <a:t>Focus on optimizing sensory attributes during cupping evaluations.</a:t>
            </a:r>
          </a:p>
          <a:p>
            <a:pPr marL="555794" lvl="1" indent="-277897" algn="ctr">
              <a:lnSpc>
                <a:spcPts val="3604"/>
              </a:lnSpc>
              <a:buFont typeface="Arial"/>
              <a:buChar char="•"/>
            </a:pPr>
            <a:r>
              <a:rPr lang="en-US" sz="2574" dirty="0">
                <a:solidFill>
                  <a:srgbClr val="473821"/>
                </a:solidFill>
                <a:latin typeface="Chau Philomene"/>
                <a:ea typeface="Chau Philomene"/>
                <a:cs typeface="Chau Philomene"/>
                <a:sym typeface="Chau Philomene"/>
              </a:rPr>
              <a:t>Educate farmers on the benefits and challenges of different methods to align with market demands.</a:t>
            </a:r>
          </a:p>
          <a:p>
            <a:pPr marL="555794" lvl="1" indent="-277897" algn="ctr">
              <a:lnSpc>
                <a:spcPts val="3604"/>
              </a:lnSpc>
              <a:buFont typeface="Arial"/>
              <a:buChar char="•"/>
            </a:pPr>
            <a:r>
              <a:rPr lang="en-US" sz="2574" dirty="0">
                <a:solidFill>
                  <a:srgbClr val="473821"/>
                </a:solidFill>
                <a:latin typeface="Chau Philomene"/>
                <a:ea typeface="Chau Philomene"/>
                <a:cs typeface="Chau Philomene"/>
                <a:sym typeface="Chau Philomene"/>
              </a:rPr>
              <a:t>Implement a holistic approach to enhance both sensory attributes and defect reduction.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143" t="-11630" b="-11721"/>
            </a:stretch>
          </a:blipFill>
        </p:spPr>
      </p:sp>
      <p:sp>
        <p:nvSpPr>
          <p:cNvPr id="3" name="TextBox 3"/>
          <p:cNvSpPr txBox="1"/>
          <p:nvPr/>
        </p:nvSpPr>
        <p:spPr>
          <a:xfrm>
            <a:off x="8069760" y="3646890"/>
            <a:ext cx="8819563" cy="1393020"/>
          </a:xfrm>
          <a:prstGeom prst="rect">
            <a:avLst/>
          </a:prstGeom>
        </p:spPr>
        <p:txBody>
          <a:bodyPr lIns="0" tIns="0" rIns="0" bIns="0" rtlCol="0" anchor="t">
            <a:spAutoFit/>
          </a:bodyPr>
          <a:lstStyle/>
          <a:p>
            <a:pPr algn="ctr">
              <a:lnSpc>
                <a:spcPts val="11419"/>
              </a:lnSpc>
            </a:pPr>
            <a:r>
              <a:rPr lang="en-US" sz="8156">
                <a:solidFill>
                  <a:srgbClr val="473821"/>
                </a:solidFill>
                <a:latin typeface="Chau Philomene"/>
                <a:ea typeface="Chau Philomene"/>
                <a:cs typeface="Chau Philomene"/>
                <a:sym typeface="Chau Philomene"/>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143" t="-11630" b="-11721"/>
            </a:stretch>
          </a:blipFill>
        </p:spPr>
      </p:sp>
      <p:sp>
        <p:nvSpPr>
          <p:cNvPr id="3" name="Freeform 3"/>
          <p:cNvSpPr/>
          <p:nvPr/>
        </p:nvSpPr>
        <p:spPr>
          <a:xfrm>
            <a:off x="-1250254" y="0"/>
            <a:ext cx="19538254" cy="10287000"/>
          </a:xfrm>
          <a:custGeom>
            <a:avLst/>
            <a:gdLst/>
            <a:ahLst/>
            <a:cxnLst/>
            <a:rect l="l" t="t" r="r" b="b"/>
            <a:pathLst>
              <a:path w="19538254" h="10287000">
                <a:moveTo>
                  <a:pt x="0" y="0"/>
                </a:moveTo>
                <a:lnTo>
                  <a:pt x="19538254" y="0"/>
                </a:lnTo>
                <a:lnTo>
                  <a:pt x="19538254" y="10287000"/>
                </a:lnTo>
                <a:lnTo>
                  <a:pt x="0" y="10287000"/>
                </a:lnTo>
                <a:lnTo>
                  <a:pt x="0" y="0"/>
                </a:lnTo>
                <a:close/>
              </a:path>
            </a:pathLst>
          </a:custGeom>
          <a:blipFill>
            <a:blip r:embed="rId3"/>
            <a:stretch>
              <a:fillRect l="-6645" t="-18651" b="-16299"/>
            </a:stretch>
          </a:blipFill>
        </p:spPr>
      </p:sp>
      <p:sp>
        <p:nvSpPr>
          <p:cNvPr id="4" name="TextBox 4"/>
          <p:cNvSpPr txBox="1"/>
          <p:nvPr/>
        </p:nvSpPr>
        <p:spPr>
          <a:xfrm>
            <a:off x="5575125" y="1166385"/>
            <a:ext cx="5887497" cy="1123722"/>
          </a:xfrm>
          <a:prstGeom prst="rect">
            <a:avLst/>
          </a:prstGeom>
        </p:spPr>
        <p:txBody>
          <a:bodyPr lIns="0" tIns="0" rIns="0" bIns="0" rtlCol="0" anchor="t">
            <a:spAutoFit/>
          </a:bodyPr>
          <a:lstStyle/>
          <a:p>
            <a:pPr algn="ctr">
              <a:lnSpc>
                <a:spcPts val="9182"/>
              </a:lnSpc>
            </a:pPr>
            <a:r>
              <a:rPr lang="en-US" sz="6466" spc="71">
                <a:solidFill>
                  <a:srgbClr val="473821"/>
                </a:solidFill>
                <a:latin typeface="Handelson One"/>
                <a:ea typeface="Handelson One"/>
                <a:cs typeface="Handelson One"/>
                <a:sym typeface="Handelson One"/>
              </a:rPr>
              <a:t>Introduction</a:t>
            </a:r>
          </a:p>
        </p:txBody>
      </p:sp>
      <p:sp>
        <p:nvSpPr>
          <p:cNvPr id="5" name="TextBox 5"/>
          <p:cNvSpPr txBox="1"/>
          <p:nvPr/>
        </p:nvSpPr>
        <p:spPr>
          <a:xfrm>
            <a:off x="6620642" y="2592578"/>
            <a:ext cx="10934213" cy="6409294"/>
          </a:xfrm>
          <a:prstGeom prst="rect">
            <a:avLst/>
          </a:prstGeom>
        </p:spPr>
        <p:txBody>
          <a:bodyPr lIns="0" tIns="0" rIns="0" bIns="0" rtlCol="0" anchor="t">
            <a:spAutoFit/>
          </a:bodyPr>
          <a:lstStyle/>
          <a:p>
            <a:pPr algn="ctr">
              <a:lnSpc>
                <a:spcPts val="6184"/>
              </a:lnSpc>
            </a:pPr>
            <a:r>
              <a:rPr lang="en-US" sz="4417">
                <a:solidFill>
                  <a:srgbClr val="473821"/>
                </a:solidFill>
                <a:latin typeface="Chau Philomene"/>
                <a:ea typeface="Chau Philomene"/>
                <a:cs typeface="Chau Philomene"/>
                <a:sym typeface="Chau Philomene"/>
              </a:rPr>
              <a:t>Exploring Coffee Quality Data with Power BI</a:t>
            </a:r>
          </a:p>
          <a:p>
            <a:pPr algn="ctr">
              <a:lnSpc>
                <a:spcPts val="6184"/>
              </a:lnSpc>
            </a:pPr>
            <a:endParaRPr lang="en-US" sz="4417">
              <a:solidFill>
                <a:srgbClr val="473821"/>
              </a:solidFill>
              <a:latin typeface="Chau Philomene"/>
              <a:ea typeface="Chau Philomene"/>
              <a:cs typeface="Chau Philomene"/>
              <a:sym typeface="Chau Philomene"/>
            </a:endParaRPr>
          </a:p>
          <a:p>
            <a:pPr algn="ctr">
              <a:lnSpc>
                <a:spcPts val="5478"/>
              </a:lnSpc>
            </a:pPr>
            <a:r>
              <a:rPr lang="en-US" sz="3913">
                <a:solidFill>
                  <a:srgbClr val="473821"/>
                </a:solidFill>
                <a:latin typeface="Chau Philomene"/>
                <a:ea typeface="Chau Philomene"/>
                <a:cs typeface="Chau Philomene"/>
                <a:sym typeface="Chau Philomene"/>
              </a:rPr>
              <a:t>The quality of coffee is influenced by several factors, including origin, processing methods, and sensory attributes. Coffee quality analysis enhances understanding of coffee production,  consumption patterns and provides insights for producers, traders, and consumers aiming for premium coffee standards.</a:t>
            </a:r>
          </a:p>
          <a:p>
            <a:pPr algn="ctr">
              <a:lnSpc>
                <a:spcPts val="5478"/>
              </a:lnSpc>
              <a:spcBef>
                <a:spcPct val="0"/>
              </a:spcBef>
            </a:pPr>
            <a:endParaRPr lang="en-US" sz="3913">
              <a:solidFill>
                <a:srgbClr val="473821"/>
              </a:solidFill>
              <a:latin typeface="Chau Philomene"/>
              <a:ea typeface="Chau Philomene"/>
              <a:cs typeface="Chau Philomene"/>
              <a:sym typeface="Chau Philomen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42171" y="2504764"/>
            <a:ext cx="9317817" cy="6452846"/>
            <a:chOff x="0" y="0"/>
            <a:chExt cx="2454075" cy="1699515"/>
          </a:xfrm>
        </p:grpSpPr>
        <p:sp>
          <p:nvSpPr>
            <p:cNvPr id="3" name="Freeform 3"/>
            <p:cNvSpPr/>
            <p:nvPr/>
          </p:nvSpPr>
          <p:spPr>
            <a:xfrm>
              <a:off x="0" y="0"/>
              <a:ext cx="2454075" cy="1699515"/>
            </a:xfrm>
            <a:custGeom>
              <a:avLst/>
              <a:gdLst/>
              <a:ahLst/>
              <a:cxnLst/>
              <a:rect l="l" t="t" r="r" b="b"/>
              <a:pathLst>
                <a:path w="2454075" h="1699515">
                  <a:moveTo>
                    <a:pt x="42375" y="0"/>
                  </a:moveTo>
                  <a:lnTo>
                    <a:pt x="2411701" y="0"/>
                  </a:lnTo>
                  <a:cubicBezTo>
                    <a:pt x="2422939" y="0"/>
                    <a:pt x="2433717" y="4464"/>
                    <a:pt x="2441664" y="12411"/>
                  </a:cubicBezTo>
                  <a:cubicBezTo>
                    <a:pt x="2449611" y="20358"/>
                    <a:pt x="2454075" y="31136"/>
                    <a:pt x="2454075" y="42375"/>
                  </a:cubicBezTo>
                  <a:lnTo>
                    <a:pt x="2454075" y="1657140"/>
                  </a:lnTo>
                  <a:cubicBezTo>
                    <a:pt x="2454075" y="1680543"/>
                    <a:pt x="2435103" y="1699515"/>
                    <a:pt x="2411701" y="1699515"/>
                  </a:cubicBezTo>
                  <a:lnTo>
                    <a:pt x="42375" y="1699515"/>
                  </a:lnTo>
                  <a:cubicBezTo>
                    <a:pt x="18972" y="1699515"/>
                    <a:pt x="0" y="1680543"/>
                    <a:pt x="0" y="1657140"/>
                  </a:cubicBezTo>
                  <a:lnTo>
                    <a:pt x="0" y="42375"/>
                  </a:lnTo>
                  <a:cubicBezTo>
                    <a:pt x="0" y="18972"/>
                    <a:pt x="18972" y="0"/>
                    <a:pt x="42375" y="0"/>
                  </a:cubicBezTo>
                  <a:close/>
                </a:path>
              </a:pathLst>
            </a:custGeom>
            <a:solidFill>
              <a:srgbClr val="EFE9D6">
                <a:alpha val="49804"/>
              </a:srgbClr>
            </a:solidFill>
            <a:ln cap="rnd">
              <a:noFill/>
              <a:prstDash val="solid"/>
              <a:round/>
            </a:ln>
          </p:spPr>
        </p:sp>
        <p:sp>
          <p:nvSpPr>
            <p:cNvPr id="4" name="TextBox 4"/>
            <p:cNvSpPr txBox="1"/>
            <p:nvPr/>
          </p:nvSpPr>
          <p:spPr>
            <a:xfrm>
              <a:off x="0" y="-47625"/>
              <a:ext cx="2454075" cy="174714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1252953" y="2504764"/>
            <a:ext cx="5492875" cy="6452846"/>
            <a:chOff x="0" y="0"/>
            <a:chExt cx="1446683" cy="1699515"/>
          </a:xfrm>
        </p:grpSpPr>
        <p:sp>
          <p:nvSpPr>
            <p:cNvPr id="6" name="Freeform 6"/>
            <p:cNvSpPr/>
            <p:nvPr/>
          </p:nvSpPr>
          <p:spPr>
            <a:xfrm>
              <a:off x="0" y="0"/>
              <a:ext cx="1446683" cy="1699515"/>
            </a:xfrm>
            <a:custGeom>
              <a:avLst/>
              <a:gdLst/>
              <a:ahLst/>
              <a:cxnLst/>
              <a:rect l="l" t="t" r="r" b="b"/>
              <a:pathLst>
                <a:path w="1446683" h="1699515">
                  <a:moveTo>
                    <a:pt x="71882" y="0"/>
                  </a:moveTo>
                  <a:lnTo>
                    <a:pt x="1374801" y="0"/>
                  </a:lnTo>
                  <a:cubicBezTo>
                    <a:pt x="1393866" y="0"/>
                    <a:pt x="1412149" y="7573"/>
                    <a:pt x="1425630" y="21054"/>
                  </a:cubicBezTo>
                  <a:cubicBezTo>
                    <a:pt x="1439110" y="34534"/>
                    <a:pt x="1446683" y="52818"/>
                    <a:pt x="1446683" y="71882"/>
                  </a:cubicBezTo>
                  <a:lnTo>
                    <a:pt x="1446683" y="1627633"/>
                  </a:lnTo>
                  <a:cubicBezTo>
                    <a:pt x="1446683" y="1667332"/>
                    <a:pt x="1414501" y="1699515"/>
                    <a:pt x="1374801" y="1699515"/>
                  </a:cubicBezTo>
                  <a:lnTo>
                    <a:pt x="71882" y="1699515"/>
                  </a:lnTo>
                  <a:cubicBezTo>
                    <a:pt x="32183" y="1699515"/>
                    <a:pt x="0" y="1667332"/>
                    <a:pt x="0" y="1627633"/>
                  </a:cubicBezTo>
                  <a:lnTo>
                    <a:pt x="0" y="71882"/>
                  </a:lnTo>
                  <a:cubicBezTo>
                    <a:pt x="0" y="32183"/>
                    <a:pt x="32183" y="0"/>
                    <a:pt x="71882" y="0"/>
                  </a:cubicBezTo>
                  <a:close/>
                </a:path>
              </a:pathLst>
            </a:custGeom>
            <a:solidFill>
              <a:srgbClr val="EFE9D6">
                <a:alpha val="49804"/>
              </a:srgbClr>
            </a:solidFill>
            <a:ln cap="rnd">
              <a:noFill/>
              <a:prstDash val="solid"/>
              <a:round/>
            </a:ln>
          </p:spPr>
        </p:sp>
        <p:sp>
          <p:nvSpPr>
            <p:cNvPr id="7" name="TextBox 7"/>
            <p:cNvSpPr txBox="1"/>
            <p:nvPr/>
          </p:nvSpPr>
          <p:spPr>
            <a:xfrm>
              <a:off x="0" y="-47625"/>
              <a:ext cx="1446683" cy="174714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244228" y="0"/>
            <a:ext cx="19532228" cy="10287000"/>
          </a:xfrm>
          <a:custGeom>
            <a:avLst/>
            <a:gdLst/>
            <a:ahLst/>
            <a:cxnLst/>
            <a:rect l="l" t="t" r="r" b="b"/>
            <a:pathLst>
              <a:path w="19532228" h="10287000">
                <a:moveTo>
                  <a:pt x="0" y="0"/>
                </a:moveTo>
                <a:lnTo>
                  <a:pt x="19532228" y="0"/>
                </a:lnTo>
                <a:lnTo>
                  <a:pt x="19532228" y="10287000"/>
                </a:lnTo>
                <a:lnTo>
                  <a:pt x="0" y="10287000"/>
                </a:lnTo>
                <a:lnTo>
                  <a:pt x="0" y="0"/>
                </a:lnTo>
                <a:close/>
              </a:path>
            </a:pathLst>
          </a:custGeom>
          <a:blipFill>
            <a:blip r:embed="rId2"/>
            <a:stretch>
              <a:fillRect l="-5937" t="-17895" b="-16117"/>
            </a:stretch>
          </a:blipFill>
        </p:spPr>
      </p:sp>
      <p:sp>
        <p:nvSpPr>
          <p:cNvPr id="9" name="TextBox 9"/>
          <p:cNvSpPr txBox="1"/>
          <p:nvPr/>
        </p:nvSpPr>
        <p:spPr>
          <a:xfrm>
            <a:off x="6937967" y="2486025"/>
            <a:ext cx="7844041" cy="6647181"/>
          </a:xfrm>
          <a:prstGeom prst="rect">
            <a:avLst/>
          </a:prstGeom>
        </p:spPr>
        <p:txBody>
          <a:bodyPr lIns="0" tIns="0" rIns="0" bIns="0" rtlCol="0" anchor="t">
            <a:spAutoFit/>
          </a:bodyPr>
          <a:lstStyle/>
          <a:p>
            <a:pPr marL="820414" lvl="1" indent="-410207" algn="ctr">
              <a:lnSpc>
                <a:spcPts val="5319"/>
              </a:lnSpc>
              <a:buFont typeface="Arial"/>
              <a:buChar char="•"/>
            </a:pPr>
            <a:r>
              <a:rPr lang="en-US" sz="3799">
                <a:solidFill>
                  <a:srgbClr val="473821"/>
                </a:solidFill>
                <a:latin typeface="Chau Philomene"/>
                <a:ea typeface="Chau Philomene"/>
                <a:cs typeface="Chau Philomene"/>
                <a:sym typeface="Chau Philomene"/>
              </a:rPr>
              <a:t>To explore the relationship between sensory attributes and overall coffee quality.</a:t>
            </a:r>
          </a:p>
          <a:p>
            <a:pPr marL="820414" lvl="1" indent="-410207" algn="ctr">
              <a:lnSpc>
                <a:spcPts val="5319"/>
              </a:lnSpc>
              <a:buFont typeface="Arial"/>
              <a:buChar char="•"/>
            </a:pPr>
            <a:r>
              <a:rPr lang="en-US" sz="3799">
                <a:solidFill>
                  <a:srgbClr val="473821"/>
                </a:solidFill>
                <a:latin typeface="Chau Philomene"/>
                <a:ea typeface="Chau Philomene"/>
                <a:cs typeface="Chau Philomene"/>
                <a:sym typeface="Chau Philomene"/>
              </a:rPr>
              <a:t>To assess the impact of processing methods and origin regions on coffee quality.</a:t>
            </a:r>
          </a:p>
          <a:p>
            <a:pPr marL="820414" lvl="1" indent="-410207" algn="ctr">
              <a:lnSpc>
                <a:spcPts val="5319"/>
              </a:lnSpc>
              <a:buFont typeface="Arial"/>
              <a:buChar char="•"/>
            </a:pPr>
            <a:r>
              <a:rPr lang="en-US" sz="3799">
                <a:solidFill>
                  <a:srgbClr val="473821"/>
                </a:solidFill>
                <a:latin typeface="Chau Philomene"/>
                <a:ea typeface="Chau Philomene"/>
                <a:cs typeface="Chau Philomene"/>
                <a:sym typeface="Chau Philomene"/>
              </a:rPr>
              <a:t>To identify trends in defect severity and its effect on coffee quality.</a:t>
            </a:r>
          </a:p>
          <a:p>
            <a:pPr marL="820414" lvl="1" indent="-410207" algn="ctr">
              <a:lnSpc>
                <a:spcPts val="5319"/>
              </a:lnSpc>
              <a:buFont typeface="Arial"/>
              <a:buChar char="•"/>
            </a:pPr>
            <a:r>
              <a:rPr lang="en-US" sz="3799">
                <a:solidFill>
                  <a:srgbClr val="473821"/>
                </a:solidFill>
                <a:latin typeface="Chau Philomene"/>
                <a:ea typeface="Chau Philomene"/>
                <a:cs typeface="Chau Philomene"/>
                <a:sym typeface="Chau Philomene"/>
              </a:rPr>
              <a:t>To provide actionable insights for stakeholders in the coffee industry.</a:t>
            </a:r>
          </a:p>
        </p:txBody>
      </p:sp>
      <p:sp>
        <p:nvSpPr>
          <p:cNvPr id="10" name="TextBox 10"/>
          <p:cNvSpPr txBox="1"/>
          <p:nvPr/>
        </p:nvSpPr>
        <p:spPr>
          <a:xfrm>
            <a:off x="5957532" y="895350"/>
            <a:ext cx="6372936" cy="1214120"/>
          </a:xfrm>
          <a:prstGeom prst="rect">
            <a:avLst/>
          </a:prstGeom>
        </p:spPr>
        <p:txBody>
          <a:bodyPr lIns="0" tIns="0" rIns="0" bIns="0" rtlCol="0" anchor="t">
            <a:spAutoFit/>
          </a:bodyPr>
          <a:lstStyle/>
          <a:p>
            <a:pPr algn="ctr">
              <a:lnSpc>
                <a:spcPts val="9939"/>
              </a:lnSpc>
            </a:pPr>
            <a:r>
              <a:rPr lang="en-US" sz="6999" spc="76">
                <a:solidFill>
                  <a:srgbClr val="473821"/>
                </a:solidFill>
                <a:latin typeface="Handelson One"/>
                <a:ea typeface="Handelson One"/>
                <a:cs typeface="Handelson One"/>
                <a:sym typeface="Handelson One"/>
              </a:rPr>
              <a:t>Objectives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162" r="-22477" b="-7890"/>
            </a:stretch>
          </a:blipFill>
        </p:spPr>
      </p:sp>
      <p:grpSp>
        <p:nvGrpSpPr>
          <p:cNvPr id="3" name="Group 3"/>
          <p:cNvGrpSpPr/>
          <p:nvPr/>
        </p:nvGrpSpPr>
        <p:grpSpPr>
          <a:xfrm>
            <a:off x="1347348" y="2425077"/>
            <a:ext cx="7601829" cy="6054415"/>
            <a:chOff x="0" y="0"/>
            <a:chExt cx="2002128" cy="1594578"/>
          </a:xfrm>
        </p:grpSpPr>
        <p:sp>
          <p:nvSpPr>
            <p:cNvPr id="4" name="Freeform 4"/>
            <p:cNvSpPr/>
            <p:nvPr/>
          </p:nvSpPr>
          <p:spPr>
            <a:xfrm>
              <a:off x="0" y="0"/>
              <a:ext cx="2002128" cy="1594578"/>
            </a:xfrm>
            <a:custGeom>
              <a:avLst/>
              <a:gdLst/>
              <a:ahLst/>
              <a:cxnLst/>
              <a:rect l="l" t="t" r="r" b="b"/>
              <a:pathLst>
                <a:path w="2002128" h="1594578">
                  <a:moveTo>
                    <a:pt x="51940" y="0"/>
                  </a:moveTo>
                  <a:lnTo>
                    <a:pt x="1950188" y="0"/>
                  </a:lnTo>
                  <a:cubicBezTo>
                    <a:pt x="1978873" y="0"/>
                    <a:pt x="2002128" y="23254"/>
                    <a:pt x="2002128" y="51940"/>
                  </a:cubicBezTo>
                  <a:lnTo>
                    <a:pt x="2002128" y="1542638"/>
                  </a:lnTo>
                  <a:cubicBezTo>
                    <a:pt x="2002128" y="1571324"/>
                    <a:pt x="1978873" y="1594578"/>
                    <a:pt x="1950188" y="1594578"/>
                  </a:cubicBezTo>
                  <a:lnTo>
                    <a:pt x="51940" y="1594578"/>
                  </a:lnTo>
                  <a:cubicBezTo>
                    <a:pt x="23254" y="1594578"/>
                    <a:pt x="0" y="1571324"/>
                    <a:pt x="0" y="1542638"/>
                  </a:cubicBezTo>
                  <a:lnTo>
                    <a:pt x="0" y="51940"/>
                  </a:lnTo>
                  <a:cubicBezTo>
                    <a:pt x="0" y="23254"/>
                    <a:pt x="23254" y="0"/>
                    <a:pt x="51940" y="0"/>
                  </a:cubicBezTo>
                  <a:close/>
                </a:path>
              </a:pathLst>
            </a:custGeom>
            <a:solidFill>
              <a:srgbClr val="EFE9D6">
                <a:alpha val="49804"/>
              </a:srgbClr>
            </a:solidFill>
            <a:ln w="38100" cap="rnd">
              <a:solidFill>
                <a:srgbClr val="A39B76">
                  <a:alpha val="49804"/>
                </a:srgbClr>
              </a:solidFill>
              <a:prstDash val="solid"/>
              <a:round/>
            </a:ln>
          </p:spPr>
        </p:sp>
        <p:sp>
          <p:nvSpPr>
            <p:cNvPr id="5" name="TextBox 5"/>
            <p:cNvSpPr txBox="1"/>
            <p:nvPr/>
          </p:nvSpPr>
          <p:spPr>
            <a:xfrm>
              <a:off x="0" y="-47625"/>
              <a:ext cx="2002128" cy="1642203"/>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9338823" y="2425077"/>
            <a:ext cx="7601829" cy="6054415"/>
            <a:chOff x="0" y="0"/>
            <a:chExt cx="2002128" cy="1594578"/>
          </a:xfrm>
        </p:grpSpPr>
        <p:sp>
          <p:nvSpPr>
            <p:cNvPr id="7" name="Freeform 7"/>
            <p:cNvSpPr/>
            <p:nvPr/>
          </p:nvSpPr>
          <p:spPr>
            <a:xfrm>
              <a:off x="0" y="0"/>
              <a:ext cx="2002128" cy="1594578"/>
            </a:xfrm>
            <a:custGeom>
              <a:avLst/>
              <a:gdLst/>
              <a:ahLst/>
              <a:cxnLst/>
              <a:rect l="l" t="t" r="r" b="b"/>
              <a:pathLst>
                <a:path w="2002128" h="1594578">
                  <a:moveTo>
                    <a:pt x="51940" y="0"/>
                  </a:moveTo>
                  <a:lnTo>
                    <a:pt x="1950188" y="0"/>
                  </a:lnTo>
                  <a:cubicBezTo>
                    <a:pt x="1978873" y="0"/>
                    <a:pt x="2002128" y="23254"/>
                    <a:pt x="2002128" y="51940"/>
                  </a:cubicBezTo>
                  <a:lnTo>
                    <a:pt x="2002128" y="1542638"/>
                  </a:lnTo>
                  <a:cubicBezTo>
                    <a:pt x="2002128" y="1571324"/>
                    <a:pt x="1978873" y="1594578"/>
                    <a:pt x="1950188" y="1594578"/>
                  </a:cubicBezTo>
                  <a:lnTo>
                    <a:pt x="51940" y="1594578"/>
                  </a:lnTo>
                  <a:cubicBezTo>
                    <a:pt x="23254" y="1594578"/>
                    <a:pt x="0" y="1571324"/>
                    <a:pt x="0" y="1542638"/>
                  </a:cubicBezTo>
                  <a:lnTo>
                    <a:pt x="0" y="51940"/>
                  </a:lnTo>
                  <a:cubicBezTo>
                    <a:pt x="0" y="23254"/>
                    <a:pt x="23254" y="0"/>
                    <a:pt x="51940" y="0"/>
                  </a:cubicBezTo>
                  <a:close/>
                </a:path>
              </a:pathLst>
            </a:custGeom>
            <a:solidFill>
              <a:srgbClr val="EFE9D6">
                <a:alpha val="49804"/>
              </a:srgbClr>
            </a:solidFill>
            <a:ln w="38100" cap="rnd">
              <a:solidFill>
                <a:srgbClr val="A39B76">
                  <a:alpha val="49804"/>
                </a:srgbClr>
              </a:solidFill>
              <a:prstDash val="solid"/>
              <a:round/>
            </a:ln>
          </p:spPr>
        </p:sp>
        <p:sp>
          <p:nvSpPr>
            <p:cNvPr id="8" name="TextBox 8"/>
            <p:cNvSpPr txBox="1"/>
            <p:nvPr/>
          </p:nvSpPr>
          <p:spPr>
            <a:xfrm>
              <a:off x="0" y="-47625"/>
              <a:ext cx="2002128" cy="1642203"/>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720192" y="0"/>
            <a:ext cx="19008192" cy="10287000"/>
          </a:xfrm>
          <a:custGeom>
            <a:avLst/>
            <a:gdLst/>
            <a:ahLst/>
            <a:cxnLst/>
            <a:rect l="l" t="t" r="r" b="b"/>
            <a:pathLst>
              <a:path w="19008192" h="10287000">
                <a:moveTo>
                  <a:pt x="0" y="0"/>
                </a:moveTo>
                <a:lnTo>
                  <a:pt x="19008192" y="0"/>
                </a:lnTo>
                <a:lnTo>
                  <a:pt x="19008192" y="10287000"/>
                </a:lnTo>
                <a:lnTo>
                  <a:pt x="0" y="10287000"/>
                </a:lnTo>
                <a:lnTo>
                  <a:pt x="0" y="0"/>
                </a:lnTo>
                <a:close/>
              </a:path>
            </a:pathLst>
          </a:custGeom>
          <a:blipFill>
            <a:blip r:embed="rId3"/>
            <a:stretch>
              <a:fillRect l="-9983" t="-19298" r="-5216" b="-22523"/>
            </a:stretch>
          </a:blipFill>
        </p:spPr>
      </p:sp>
      <p:sp>
        <p:nvSpPr>
          <p:cNvPr id="10" name="TextBox 10"/>
          <p:cNvSpPr txBox="1"/>
          <p:nvPr/>
        </p:nvSpPr>
        <p:spPr>
          <a:xfrm>
            <a:off x="6152355" y="345440"/>
            <a:ext cx="6372936" cy="1214120"/>
          </a:xfrm>
          <a:prstGeom prst="rect">
            <a:avLst/>
          </a:prstGeom>
        </p:spPr>
        <p:txBody>
          <a:bodyPr lIns="0" tIns="0" rIns="0" bIns="0" rtlCol="0" anchor="t">
            <a:spAutoFit/>
          </a:bodyPr>
          <a:lstStyle/>
          <a:p>
            <a:pPr algn="ctr">
              <a:lnSpc>
                <a:spcPts val="9939"/>
              </a:lnSpc>
            </a:pPr>
            <a:r>
              <a:rPr lang="en-US" sz="6999" spc="76">
                <a:solidFill>
                  <a:srgbClr val="473821"/>
                </a:solidFill>
                <a:latin typeface="Handelson One"/>
                <a:ea typeface="Handelson One"/>
                <a:cs typeface="Handelson One"/>
                <a:sym typeface="Handelson One"/>
              </a:rPr>
              <a:t>Dataset Overview</a:t>
            </a:r>
          </a:p>
        </p:txBody>
      </p:sp>
      <p:sp>
        <p:nvSpPr>
          <p:cNvPr id="11" name="TextBox 11"/>
          <p:cNvSpPr txBox="1"/>
          <p:nvPr/>
        </p:nvSpPr>
        <p:spPr>
          <a:xfrm>
            <a:off x="7162894" y="2073054"/>
            <a:ext cx="10271182" cy="8724570"/>
          </a:xfrm>
          <a:prstGeom prst="rect">
            <a:avLst/>
          </a:prstGeom>
        </p:spPr>
        <p:txBody>
          <a:bodyPr lIns="0" tIns="0" rIns="0" bIns="0" rtlCol="0" anchor="t">
            <a:spAutoFit/>
          </a:bodyPr>
          <a:lstStyle/>
          <a:p>
            <a:pPr marL="906404" lvl="1" indent="-453202" algn="ctr">
              <a:lnSpc>
                <a:spcPts val="5877"/>
              </a:lnSpc>
              <a:buFont typeface="Arial"/>
              <a:buChar char="•"/>
            </a:pPr>
            <a:r>
              <a:rPr lang="en-US" sz="4198">
                <a:solidFill>
                  <a:srgbClr val="473821"/>
                </a:solidFill>
                <a:latin typeface="Chau Philomene"/>
                <a:ea typeface="Chau Philomene"/>
                <a:cs typeface="Chau Philomene"/>
                <a:sym typeface="Chau Philomene"/>
              </a:rPr>
              <a:t>Source:</a:t>
            </a:r>
          </a:p>
          <a:p>
            <a:pPr algn="ctr">
              <a:lnSpc>
                <a:spcPts val="4387"/>
              </a:lnSpc>
            </a:pPr>
            <a:r>
              <a:rPr lang="en-US" sz="3133">
                <a:solidFill>
                  <a:srgbClr val="473821"/>
                </a:solidFill>
                <a:latin typeface="Chau Philomene"/>
                <a:ea typeface="Chau Philomene"/>
                <a:cs typeface="Chau Philomene"/>
                <a:sym typeface="Chau Philomene"/>
              </a:rPr>
              <a:t>This dataset is from Coffee Quality Institute (CQI) which is a non-profit organization that works to improve the quality and value of coffee worldwide. It was founded in 1996 and has its headquarters in California, USA.</a:t>
            </a:r>
          </a:p>
          <a:p>
            <a:pPr marL="906404" lvl="1" indent="-453202" algn="ctr">
              <a:lnSpc>
                <a:spcPts val="5877"/>
              </a:lnSpc>
              <a:buFont typeface="Arial"/>
              <a:buChar char="•"/>
            </a:pPr>
            <a:r>
              <a:rPr lang="en-US" sz="4198">
                <a:solidFill>
                  <a:srgbClr val="473821"/>
                </a:solidFill>
                <a:latin typeface="Chau Philomene"/>
                <a:ea typeface="Chau Philomene"/>
                <a:cs typeface="Chau Philomene"/>
                <a:sym typeface="Chau Philomene"/>
              </a:rPr>
              <a:t>Scope:</a:t>
            </a:r>
          </a:p>
          <a:p>
            <a:pPr algn="ctr">
              <a:lnSpc>
                <a:spcPts val="4387"/>
              </a:lnSpc>
            </a:pPr>
            <a:r>
              <a:rPr lang="en-US" sz="3133">
                <a:solidFill>
                  <a:srgbClr val="473821"/>
                </a:solidFill>
                <a:latin typeface="Chau Philomene"/>
                <a:ea typeface="Chau Philomene"/>
                <a:cs typeface="Chau Philomene"/>
                <a:sym typeface="Chau Philomene"/>
              </a:rPr>
              <a:t>Focuses on sensory attributes, processing methods, origin regions, and defect occurrences.</a:t>
            </a:r>
          </a:p>
          <a:p>
            <a:pPr marL="906404" lvl="1" indent="-453202" algn="ctr">
              <a:lnSpc>
                <a:spcPts val="5877"/>
              </a:lnSpc>
              <a:buFont typeface="Arial"/>
              <a:buChar char="•"/>
            </a:pPr>
            <a:r>
              <a:rPr lang="en-US" sz="4198">
                <a:solidFill>
                  <a:srgbClr val="473821"/>
                </a:solidFill>
                <a:latin typeface="Chau Philomene"/>
                <a:ea typeface="Chau Philomene"/>
                <a:cs typeface="Chau Philomene"/>
                <a:sym typeface="Chau Philomene"/>
              </a:rPr>
              <a:t>Purpose:</a:t>
            </a:r>
          </a:p>
          <a:p>
            <a:pPr algn="ctr">
              <a:lnSpc>
                <a:spcPts val="4387"/>
              </a:lnSpc>
            </a:pPr>
            <a:r>
              <a:rPr lang="en-US" sz="3133">
                <a:solidFill>
                  <a:srgbClr val="473821"/>
                </a:solidFill>
                <a:latin typeface="Chau Philomene"/>
                <a:ea typeface="Chau Philomene"/>
                <a:cs typeface="Chau Philomene"/>
                <a:sym typeface="Chau Philomene"/>
              </a:rPr>
              <a:t>To evaluate coffee quality through quantitative and qualitative measures.</a:t>
            </a:r>
          </a:p>
          <a:p>
            <a:pPr algn="ctr">
              <a:lnSpc>
                <a:spcPts val="5264"/>
              </a:lnSpc>
            </a:pPr>
            <a:endParaRPr lang="en-US" sz="3133">
              <a:solidFill>
                <a:srgbClr val="473821"/>
              </a:solidFill>
              <a:latin typeface="Chau Philomene"/>
              <a:ea typeface="Chau Philomene"/>
              <a:cs typeface="Chau Philomene"/>
              <a:sym typeface="Chau Philomene"/>
            </a:endParaRPr>
          </a:p>
          <a:p>
            <a:pPr algn="ctr">
              <a:lnSpc>
                <a:spcPts val="5708"/>
              </a:lnSpc>
            </a:pPr>
            <a:endParaRPr lang="en-US" sz="3133">
              <a:solidFill>
                <a:srgbClr val="473821"/>
              </a:solidFill>
              <a:latin typeface="Chau Philomene"/>
              <a:ea typeface="Chau Philomene"/>
              <a:cs typeface="Chau Philomene"/>
              <a:sym typeface="Chau Philomene"/>
            </a:endParaRPr>
          </a:p>
          <a:p>
            <a:pPr algn="ctr">
              <a:lnSpc>
                <a:spcPts val="5708"/>
              </a:lnSpc>
            </a:pPr>
            <a:endParaRPr lang="en-US" sz="3133">
              <a:solidFill>
                <a:srgbClr val="473821"/>
              </a:solidFill>
              <a:latin typeface="Chau Philomene"/>
              <a:ea typeface="Chau Philomene"/>
              <a:cs typeface="Chau Philomene"/>
              <a:sym typeface="Chau Philomen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162" r="-22477" b="-7890"/>
            </a:stretch>
          </a:blipFill>
        </p:spPr>
      </p:sp>
      <p:grpSp>
        <p:nvGrpSpPr>
          <p:cNvPr id="3" name="Group 3"/>
          <p:cNvGrpSpPr/>
          <p:nvPr/>
        </p:nvGrpSpPr>
        <p:grpSpPr>
          <a:xfrm>
            <a:off x="1347348" y="2425077"/>
            <a:ext cx="7601829" cy="6054415"/>
            <a:chOff x="0" y="0"/>
            <a:chExt cx="2002128" cy="1594578"/>
          </a:xfrm>
        </p:grpSpPr>
        <p:sp>
          <p:nvSpPr>
            <p:cNvPr id="4" name="Freeform 4"/>
            <p:cNvSpPr/>
            <p:nvPr/>
          </p:nvSpPr>
          <p:spPr>
            <a:xfrm>
              <a:off x="0" y="0"/>
              <a:ext cx="2002128" cy="1594578"/>
            </a:xfrm>
            <a:custGeom>
              <a:avLst/>
              <a:gdLst/>
              <a:ahLst/>
              <a:cxnLst/>
              <a:rect l="l" t="t" r="r" b="b"/>
              <a:pathLst>
                <a:path w="2002128" h="1594578">
                  <a:moveTo>
                    <a:pt x="51940" y="0"/>
                  </a:moveTo>
                  <a:lnTo>
                    <a:pt x="1950188" y="0"/>
                  </a:lnTo>
                  <a:cubicBezTo>
                    <a:pt x="1978873" y="0"/>
                    <a:pt x="2002128" y="23254"/>
                    <a:pt x="2002128" y="51940"/>
                  </a:cubicBezTo>
                  <a:lnTo>
                    <a:pt x="2002128" y="1542638"/>
                  </a:lnTo>
                  <a:cubicBezTo>
                    <a:pt x="2002128" y="1571324"/>
                    <a:pt x="1978873" y="1594578"/>
                    <a:pt x="1950188" y="1594578"/>
                  </a:cubicBezTo>
                  <a:lnTo>
                    <a:pt x="51940" y="1594578"/>
                  </a:lnTo>
                  <a:cubicBezTo>
                    <a:pt x="23254" y="1594578"/>
                    <a:pt x="0" y="1571324"/>
                    <a:pt x="0" y="1542638"/>
                  </a:cubicBezTo>
                  <a:lnTo>
                    <a:pt x="0" y="51940"/>
                  </a:lnTo>
                  <a:cubicBezTo>
                    <a:pt x="0" y="23254"/>
                    <a:pt x="23254" y="0"/>
                    <a:pt x="51940" y="0"/>
                  </a:cubicBezTo>
                  <a:close/>
                </a:path>
              </a:pathLst>
            </a:custGeom>
            <a:solidFill>
              <a:srgbClr val="EFE9D6">
                <a:alpha val="49804"/>
              </a:srgbClr>
            </a:solidFill>
            <a:ln w="38100" cap="rnd">
              <a:solidFill>
                <a:srgbClr val="A39B76">
                  <a:alpha val="49804"/>
                </a:srgbClr>
              </a:solidFill>
              <a:prstDash val="solid"/>
              <a:round/>
            </a:ln>
          </p:spPr>
        </p:sp>
        <p:sp>
          <p:nvSpPr>
            <p:cNvPr id="5" name="TextBox 5"/>
            <p:cNvSpPr txBox="1"/>
            <p:nvPr/>
          </p:nvSpPr>
          <p:spPr>
            <a:xfrm>
              <a:off x="0" y="-47625"/>
              <a:ext cx="2002128" cy="1642203"/>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9338823" y="2425077"/>
            <a:ext cx="7601829" cy="6054415"/>
            <a:chOff x="0" y="0"/>
            <a:chExt cx="2002128" cy="1594578"/>
          </a:xfrm>
        </p:grpSpPr>
        <p:sp>
          <p:nvSpPr>
            <p:cNvPr id="7" name="Freeform 7"/>
            <p:cNvSpPr/>
            <p:nvPr/>
          </p:nvSpPr>
          <p:spPr>
            <a:xfrm>
              <a:off x="0" y="0"/>
              <a:ext cx="2002128" cy="1594578"/>
            </a:xfrm>
            <a:custGeom>
              <a:avLst/>
              <a:gdLst/>
              <a:ahLst/>
              <a:cxnLst/>
              <a:rect l="l" t="t" r="r" b="b"/>
              <a:pathLst>
                <a:path w="2002128" h="1594578">
                  <a:moveTo>
                    <a:pt x="51940" y="0"/>
                  </a:moveTo>
                  <a:lnTo>
                    <a:pt x="1950188" y="0"/>
                  </a:lnTo>
                  <a:cubicBezTo>
                    <a:pt x="1978873" y="0"/>
                    <a:pt x="2002128" y="23254"/>
                    <a:pt x="2002128" y="51940"/>
                  </a:cubicBezTo>
                  <a:lnTo>
                    <a:pt x="2002128" y="1542638"/>
                  </a:lnTo>
                  <a:cubicBezTo>
                    <a:pt x="2002128" y="1571324"/>
                    <a:pt x="1978873" y="1594578"/>
                    <a:pt x="1950188" y="1594578"/>
                  </a:cubicBezTo>
                  <a:lnTo>
                    <a:pt x="51940" y="1594578"/>
                  </a:lnTo>
                  <a:cubicBezTo>
                    <a:pt x="23254" y="1594578"/>
                    <a:pt x="0" y="1571324"/>
                    <a:pt x="0" y="1542638"/>
                  </a:cubicBezTo>
                  <a:lnTo>
                    <a:pt x="0" y="51940"/>
                  </a:lnTo>
                  <a:cubicBezTo>
                    <a:pt x="0" y="23254"/>
                    <a:pt x="23254" y="0"/>
                    <a:pt x="51940" y="0"/>
                  </a:cubicBezTo>
                  <a:close/>
                </a:path>
              </a:pathLst>
            </a:custGeom>
            <a:solidFill>
              <a:srgbClr val="EFE9D6">
                <a:alpha val="49804"/>
              </a:srgbClr>
            </a:solidFill>
            <a:ln w="38100" cap="rnd">
              <a:solidFill>
                <a:srgbClr val="A39B76">
                  <a:alpha val="49804"/>
                </a:srgbClr>
              </a:solidFill>
              <a:prstDash val="solid"/>
              <a:round/>
            </a:ln>
          </p:spPr>
        </p:sp>
        <p:sp>
          <p:nvSpPr>
            <p:cNvPr id="8" name="TextBox 8"/>
            <p:cNvSpPr txBox="1"/>
            <p:nvPr/>
          </p:nvSpPr>
          <p:spPr>
            <a:xfrm>
              <a:off x="0" y="-47625"/>
              <a:ext cx="2002128" cy="1642203"/>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720192" y="0"/>
            <a:ext cx="19008192" cy="10287000"/>
          </a:xfrm>
          <a:custGeom>
            <a:avLst/>
            <a:gdLst/>
            <a:ahLst/>
            <a:cxnLst/>
            <a:rect l="l" t="t" r="r" b="b"/>
            <a:pathLst>
              <a:path w="19008192" h="10287000">
                <a:moveTo>
                  <a:pt x="0" y="0"/>
                </a:moveTo>
                <a:lnTo>
                  <a:pt x="19008192" y="0"/>
                </a:lnTo>
                <a:lnTo>
                  <a:pt x="19008192" y="10287000"/>
                </a:lnTo>
                <a:lnTo>
                  <a:pt x="0" y="10287000"/>
                </a:lnTo>
                <a:lnTo>
                  <a:pt x="0" y="0"/>
                </a:lnTo>
                <a:close/>
              </a:path>
            </a:pathLst>
          </a:custGeom>
          <a:blipFill>
            <a:blip r:embed="rId3"/>
            <a:stretch>
              <a:fillRect l="-9983" t="-19298" r="-5216" b="-22523"/>
            </a:stretch>
          </a:blipFill>
        </p:spPr>
      </p:sp>
      <p:sp>
        <p:nvSpPr>
          <p:cNvPr id="10" name="TextBox 10"/>
          <p:cNvSpPr txBox="1"/>
          <p:nvPr/>
        </p:nvSpPr>
        <p:spPr>
          <a:xfrm>
            <a:off x="6152355" y="345440"/>
            <a:ext cx="6372936" cy="1214120"/>
          </a:xfrm>
          <a:prstGeom prst="rect">
            <a:avLst/>
          </a:prstGeom>
        </p:spPr>
        <p:txBody>
          <a:bodyPr lIns="0" tIns="0" rIns="0" bIns="0" rtlCol="0" anchor="t">
            <a:spAutoFit/>
          </a:bodyPr>
          <a:lstStyle/>
          <a:p>
            <a:pPr algn="ctr">
              <a:lnSpc>
                <a:spcPts val="9939"/>
              </a:lnSpc>
            </a:pPr>
            <a:r>
              <a:rPr lang="en-US" sz="6999" spc="76">
                <a:solidFill>
                  <a:srgbClr val="473821"/>
                </a:solidFill>
                <a:latin typeface="Handelson One"/>
                <a:ea typeface="Handelson One"/>
                <a:cs typeface="Handelson One"/>
                <a:sym typeface="Handelson One"/>
              </a:rPr>
              <a:t>Key Variables</a:t>
            </a:r>
          </a:p>
        </p:txBody>
      </p:sp>
      <p:sp>
        <p:nvSpPr>
          <p:cNvPr id="11" name="TextBox 11"/>
          <p:cNvSpPr txBox="1"/>
          <p:nvPr/>
        </p:nvSpPr>
        <p:spPr>
          <a:xfrm>
            <a:off x="7389700" y="2348877"/>
            <a:ext cx="10271182" cy="7385094"/>
          </a:xfrm>
          <a:prstGeom prst="rect">
            <a:avLst/>
          </a:prstGeom>
        </p:spPr>
        <p:txBody>
          <a:bodyPr lIns="0" tIns="0" rIns="0" bIns="0" rtlCol="0" anchor="t">
            <a:spAutoFit/>
          </a:bodyPr>
          <a:lstStyle/>
          <a:p>
            <a:pPr marL="820046" lvl="1" indent="-410023" algn="ctr">
              <a:lnSpc>
                <a:spcPts val="5317"/>
              </a:lnSpc>
              <a:buFont typeface="Arial"/>
              <a:buChar char="•"/>
            </a:pPr>
            <a:r>
              <a:rPr lang="en-US" sz="3798">
                <a:solidFill>
                  <a:srgbClr val="473821"/>
                </a:solidFill>
                <a:latin typeface="Chau Philomene"/>
                <a:ea typeface="Chau Philomene"/>
                <a:cs typeface="Chau Philomene"/>
                <a:sym typeface="Chau Philomene"/>
              </a:rPr>
              <a:t>Sensory Attributes: Aroma, flavor, acidity, body, aftertaste, Balance, Uniformity, Clean Cup, Sweetness.</a:t>
            </a:r>
          </a:p>
          <a:p>
            <a:pPr marL="820046" lvl="1" indent="-410023" algn="ctr">
              <a:lnSpc>
                <a:spcPts val="5317"/>
              </a:lnSpc>
              <a:buFont typeface="Arial"/>
              <a:buChar char="•"/>
            </a:pPr>
            <a:r>
              <a:rPr lang="en-US" sz="3798">
                <a:solidFill>
                  <a:srgbClr val="473821"/>
                </a:solidFill>
                <a:latin typeface="Chau Philomene"/>
                <a:ea typeface="Chau Philomene"/>
                <a:cs typeface="Chau Philomene"/>
                <a:sym typeface="Chau Philomene"/>
              </a:rPr>
              <a:t>Quality Metrics: Total Cup Points, Overall.</a:t>
            </a:r>
          </a:p>
          <a:p>
            <a:pPr marL="820046" lvl="1" indent="-410023" algn="ctr">
              <a:lnSpc>
                <a:spcPts val="5317"/>
              </a:lnSpc>
              <a:buFont typeface="Arial"/>
              <a:buChar char="•"/>
            </a:pPr>
            <a:r>
              <a:rPr lang="en-US" sz="3798">
                <a:solidFill>
                  <a:srgbClr val="473821"/>
                </a:solidFill>
                <a:latin typeface="Chau Philomene"/>
                <a:ea typeface="Chau Philomene"/>
                <a:cs typeface="Chau Philomene"/>
                <a:sym typeface="Chau Philomene"/>
              </a:rPr>
              <a:t>Processing Methods: Washed, Natural, Honey, Semi Washed, Anaerobico 1000h, Double Anaerobico Washed, etc.</a:t>
            </a:r>
          </a:p>
          <a:p>
            <a:pPr marL="820046" lvl="1" indent="-410023" algn="ctr">
              <a:lnSpc>
                <a:spcPts val="5317"/>
              </a:lnSpc>
              <a:buFont typeface="Arial"/>
              <a:buChar char="•"/>
            </a:pPr>
            <a:r>
              <a:rPr lang="en-US" sz="3798">
                <a:solidFill>
                  <a:srgbClr val="473821"/>
                </a:solidFill>
                <a:latin typeface="Chau Philomene"/>
                <a:ea typeface="Chau Philomene"/>
                <a:cs typeface="Chau Philomene"/>
                <a:sym typeface="Chau Philomene"/>
              </a:rPr>
              <a:t>Regional Data: Country or region of origin.</a:t>
            </a:r>
          </a:p>
          <a:p>
            <a:pPr marL="820046" lvl="1" indent="-410023" algn="ctr">
              <a:lnSpc>
                <a:spcPts val="5317"/>
              </a:lnSpc>
              <a:buFont typeface="Arial"/>
              <a:buChar char="•"/>
            </a:pPr>
            <a:r>
              <a:rPr lang="en-US" sz="3798">
                <a:solidFill>
                  <a:srgbClr val="473821"/>
                </a:solidFill>
                <a:latin typeface="Chau Philomene"/>
                <a:ea typeface="Chau Philomene"/>
                <a:cs typeface="Chau Philomene"/>
                <a:sym typeface="Chau Philomene"/>
              </a:rPr>
              <a:t>Defect Measures: Category One Defects, Category Two Defects.</a:t>
            </a:r>
          </a:p>
          <a:p>
            <a:pPr algn="ctr">
              <a:lnSpc>
                <a:spcPts val="5877"/>
              </a:lnSpc>
            </a:pPr>
            <a:endParaRPr lang="en-US" sz="3798">
              <a:solidFill>
                <a:srgbClr val="473821"/>
              </a:solidFill>
              <a:latin typeface="Chau Philomene"/>
              <a:ea typeface="Chau Philomene"/>
              <a:cs typeface="Chau Philomene"/>
              <a:sym typeface="Chau Philomen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162" r="-22477" b="-7890"/>
            </a:stretch>
          </a:blipFill>
        </p:spPr>
      </p:sp>
      <p:grpSp>
        <p:nvGrpSpPr>
          <p:cNvPr id="3" name="Group 3"/>
          <p:cNvGrpSpPr/>
          <p:nvPr/>
        </p:nvGrpSpPr>
        <p:grpSpPr>
          <a:xfrm>
            <a:off x="1347348" y="2425077"/>
            <a:ext cx="7601829" cy="6054415"/>
            <a:chOff x="0" y="0"/>
            <a:chExt cx="2002128" cy="1594578"/>
          </a:xfrm>
        </p:grpSpPr>
        <p:sp>
          <p:nvSpPr>
            <p:cNvPr id="4" name="Freeform 4"/>
            <p:cNvSpPr/>
            <p:nvPr/>
          </p:nvSpPr>
          <p:spPr>
            <a:xfrm>
              <a:off x="0" y="0"/>
              <a:ext cx="2002128" cy="1594578"/>
            </a:xfrm>
            <a:custGeom>
              <a:avLst/>
              <a:gdLst/>
              <a:ahLst/>
              <a:cxnLst/>
              <a:rect l="l" t="t" r="r" b="b"/>
              <a:pathLst>
                <a:path w="2002128" h="1594578">
                  <a:moveTo>
                    <a:pt x="51940" y="0"/>
                  </a:moveTo>
                  <a:lnTo>
                    <a:pt x="1950188" y="0"/>
                  </a:lnTo>
                  <a:cubicBezTo>
                    <a:pt x="1978873" y="0"/>
                    <a:pt x="2002128" y="23254"/>
                    <a:pt x="2002128" y="51940"/>
                  </a:cubicBezTo>
                  <a:lnTo>
                    <a:pt x="2002128" y="1542638"/>
                  </a:lnTo>
                  <a:cubicBezTo>
                    <a:pt x="2002128" y="1571324"/>
                    <a:pt x="1978873" y="1594578"/>
                    <a:pt x="1950188" y="1594578"/>
                  </a:cubicBezTo>
                  <a:lnTo>
                    <a:pt x="51940" y="1594578"/>
                  </a:lnTo>
                  <a:cubicBezTo>
                    <a:pt x="23254" y="1594578"/>
                    <a:pt x="0" y="1571324"/>
                    <a:pt x="0" y="1542638"/>
                  </a:cubicBezTo>
                  <a:lnTo>
                    <a:pt x="0" y="51940"/>
                  </a:lnTo>
                  <a:cubicBezTo>
                    <a:pt x="0" y="23254"/>
                    <a:pt x="23254" y="0"/>
                    <a:pt x="51940" y="0"/>
                  </a:cubicBezTo>
                  <a:close/>
                </a:path>
              </a:pathLst>
            </a:custGeom>
            <a:solidFill>
              <a:srgbClr val="EFE9D6">
                <a:alpha val="49804"/>
              </a:srgbClr>
            </a:solidFill>
            <a:ln w="38100" cap="rnd">
              <a:solidFill>
                <a:srgbClr val="A39B76">
                  <a:alpha val="49804"/>
                </a:srgbClr>
              </a:solidFill>
              <a:prstDash val="solid"/>
              <a:round/>
            </a:ln>
          </p:spPr>
        </p:sp>
        <p:sp>
          <p:nvSpPr>
            <p:cNvPr id="5" name="TextBox 5"/>
            <p:cNvSpPr txBox="1"/>
            <p:nvPr/>
          </p:nvSpPr>
          <p:spPr>
            <a:xfrm>
              <a:off x="0" y="-47625"/>
              <a:ext cx="2002128" cy="1642203"/>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9338823" y="2425077"/>
            <a:ext cx="7601829" cy="6054415"/>
            <a:chOff x="0" y="0"/>
            <a:chExt cx="2002128" cy="1594578"/>
          </a:xfrm>
        </p:grpSpPr>
        <p:sp>
          <p:nvSpPr>
            <p:cNvPr id="7" name="Freeform 7"/>
            <p:cNvSpPr/>
            <p:nvPr/>
          </p:nvSpPr>
          <p:spPr>
            <a:xfrm>
              <a:off x="0" y="0"/>
              <a:ext cx="2002128" cy="1594578"/>
            </a:xfrm>
            <a:custGeom>
              <a:avLst/>
              <a:gdLst/>
              <a:ahLst/>
              <a:cxnLst/>
              <a:rect l="l" t="t" r="r" b="b"/>
              <a:pathLst>
                <a:path w="2002128" h="1594578">
                  <a:moveTo>
                    <a:pt x="51940" y="0"/>
                  </a:moveTo>
                  <a:lnTo>
                    <a:pt x="1950188" y="0"/>
                  </a:lnTo>
                  <a:cubicBezTo>
                    <a:pt x="1978873" y="0"/>
                    <a:pt x="2002128" y="23254"/>
                    <a:pt x="2002128" y="51940"/>
                  </a:cubicBezTo>
                  <a:lnTo>
                    <a:pt x="2002128" y="1542638"/>
                  </a:lnTo>
                  <a:cubicBezTo>
                    <a:pt x="2002128" y="1571324"/>
                    <a:pt x="1978873" y="1594578"/>
                    <a:pt x="1950188" y="1594578"/>
                  </a:cubicBezTo>
                  <a:lnTo>
                    <a:pt x="51940" y="1594578"/>
                  </a:lnTo>
                  <a:cubicBezTo>
                    <a:pt x="23254" y="1594578"/>
                    <a:pt x="0" y="1571324"/>
                    <a:pt x="0" y="1542638"/>
                  </a:cubicBezTo>
                  <a:lnTo>
                    <a:pt x="0" y="51940"/>
                  </a:lnTo>
                  <a:cubicBezTo>
                    <a:pt x="0" y="23254"/>
                    <a:pt x="23254" y="0"/>
                    <a:pt x="51940" y="0"/>
                  </a:cubicBezTo>
                  <a:close/>
                </a:path>
              </a:pathLst>
            </a:custGeom>
            <a:solidFill>
              <a:srgbClr val="EFE9D6">
                <a:alpha val="49804"/>
              </a:srgbClr>
            </a:solidFill>
            <a:ln w="38100" cap="rnd">
              <a:solidFill>
                <a:srgbClr val="A39B76">
                  <a:alpha val="49804"/>
                </a:srgbClr>
              </a:solidFill>
              <a:prstDash val="solid"/>
              <a:round/>
            </a:ln>
          </p:spPr>
        </p:sp>
        <p:sp>
          <p:nvSpPr>
            <p:cNvPr id="8" name="TextBox 8"/>
            <p:cNvSpPr txBox="1"/>
            <p:nvPr/>
          </p:nvSpPr>
          <p:spPr>
            <a:xfrm>
              <a:off x="0" y="-47625"/>
              <a:ext cx="2002128" cy="1642203"/>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720192" y="0"/>
            <a:ext cx="19008192" cy="10287000"/>
          </a:xfrm>
          <a:custGeom>
            <a:avLst/>
            <a:gdLst/>
            <a:ahLst/>
            <a:cxnLst/>
            <a:rect l="l" t="t" r="r" b="b"/>
            <a:pathLst>
              <a:path w="19008192" h="10287000">
                <a:moveTo>
                  <a:pt x="0" y="0"/>
                </a:moveTo>
                <a:lnTo>
                  <a:pt x="19008192" y="0"/>
                </a:lnTo>
                <a:lnTo>
                  <a:pt x="19008192" y="10287000"/>
                </a:lnTo>
                <a:lnTo>
                  <a:pt x="0" y="10287000"/>
                </a:lnTo>
                <a:lnTo>
                  <a:pt x="0" y="0"/>
                </a:lnTo>
                <a:close/>
              </a:path>
            </a:pathLst>
          </a:custGeom>
          <a:blipFill>
            <a:blip r:embed="rId3"/>
            <a:stretch>
              <a:fillRect l="-9983" t="-19298" r="-5216" b="-22523"/>
            </a:stretch>
          </a:blipFill>
        </p:spPr>
      </p:sp>
      <p:sp>
        <p:nvSpPr>
          <p:cNvPr id="10" name="TextBox 10"/>
          <p:cNvSpPr txBox="1"/>
          <p:nvPr/>
        </p:nvSpPr>
        <p:spPr>
          <a:xfrm>
            <a:off x="6152355" y="345440"/>
            <a:ext cx="6372936" cy="1214120"/>
          </a:xfrm>
          <a:prstGeom prst="rect">
            <a:avLst/>
          </a:prstGeom>
        </p:spPr>
        <p:txBody>
          <a:bodyPr lIns="0" tIns="0" rIns="0" bIns="0" rtlCol="0" anchor="t">
            <a:spAutoFit/>
          </a:bodyPr>
          <a:lstStyle/>
          <a:p>
            <a:pPr algn="ctr">
              <a:lnSpc>
                <a:spcPts val="9939"/>
              </a:lnSpc>
            </a:pPr>
            <a:r>
              <a:rPr lang="en-US" sz="6999" spc="76">
                <a:solidFill>
                  <a:srgbClr val="473821"/>
                </a:solidFill>
                <a:latin typeface="Handelson One"/>
                <a:ea typeface="Handelson One"/>
                <a:cs typeface="Handelson One"/>
                <a:sym typeface="Handelson One"/>
              </a:rPr>
              <a:t>Methodology</a:t>
            </a:r>
          </a:p>
        </p:txBody>
      </p:sp>
      <p:sp>
        <p:nvSpPr>
          <p:cNvPr id="11" name="TextBox 11"/>
          <p:cNvSpPr txBox="1"/>
          <p:nvPr/>
        </p:nvSpPr>
        <p:spPr>
          <a:xfrm>
            <a:off x="7389700" y="1271358"/>
            <a:ext cx="10271182" cy="4603159"/>
          </a:xfrm>
          <a:prstGeom prst="rect">
            <a:avLst/>
          </a:prstGeom>
        </p:spPr>
        <p:txBody>
          <a:bodyPr lIns="0" tIns="0" rIns="0" bIns="0" rtlCol="0" anchor="t">
            <a:spAutoFit/>
          </a:bodyPr>
          <a:lstStyle/>
          <a:p>
            <a:pPr algn="ctr">
              <a:lnSpc>
                <a:spcPts val="5317"/>
              </a:lnSpc>
            </a:pPr>
            <a:endParaRPr/>
          </a:p>
          <a:p>
            <a:pPr marL="820046" lvl="1" indent="-410023" algn="ctr">
              <a:lnSpc>
                <a:spcPts val="5317"/>
              </a:lnSpc>
              <a:buFont typeface="Arial"/>
              <a:buChar char="•"/>
            </a:pPr>
            <a:r>
              <a:rPr lang="en-US" sz="3798">
                <a:solidFill>
                  <a:srgbClr val="473821"/>
                </a:solidFill>
                <a:latin typeface="Chau Philomene"/>
                <a:ea typeface="Chau Philomene"/>
                <a:cs typeface="Chau Philomene"/>
                <a:sym typeface="Chau Philomene"/>
              </a:rPr>
              <a:t>Data Collection</a:t>
            </a:r>
          </a:p>
          <a:p>
            <a:pPr marL="820046" lvl="1" indent="-410023" algn="ctr">
              <a:lnSpc>
                <a:spcPts val="5317"/>
              </a:lnSpc>
              <a:buFont typeface="Arial"/>
              <a:buChar char="•"/>
            </a:pPr>
            <a:r>
              <a:rPr lang="en-US" sz="3798">
                <a:solidFill>
                  <a:srgbClr val="473821"/>
                </a:solidFill>
                <a:latin typeface="Chau Philomene"/>
                <a:ea typeface="Chau Philomene"/>
                <a:cs typeface="Chau Philomene"/>
                <a:sym typeface="Chau Philomene"/>
              </a:rPr>
              <a:t>Data Preprocessing</a:t>
            </a:r>
          </a:p>
          <a:p>
            <a:pPr marL="820046" lvl="1" indent="-410023" algn="ctr">
              <a:lnSpc>
                <a:spcPts val="5317"/>
              </a:lnSpc>
              <a:buFont typeface="Arial"/>
              <a:buChar char="•"/>
            </a:pPr>
            <a:r>
              <a:rPr lang="en-US" sz="3798">
                <a:solidFill>
                  <a:srgbClr val="473821"/>
                </a:solidFill>
                <a:latin typeface="Chau Philomene"/>
                <a:ea typeface="Chau Philomene"/>
                <a:cs typeface="Chau Philomene"/>
                <a:sym typeface="Chau Philomene"/>
              </a:rPr>
              <a:t>Exploratory Data Analysis</a:t>
            </a:r>
          </a:p>
          <a:p>
            <a:pPr marL="820046" lvl="1" indent="-410023" algn="ctr">
              <a:lnSpc>
                <a:spcPts val="5317"/>
              </a:lnSpc>
              <a:buFont typeface="Arial"/>
              <a:buChar char="•"/>
            </a:pPr>
            <a:r>
              <a:rPr lang="en-US" sz="3798">
                <a:solidFill>
                  <a:srgbClr val="473821"/>
                </a:solidFill>
                <a:latin typeface="Chau Philomene"/>
                <a:ea typeface="Chau Philomene"/>
                <a:cs typeface="Chau Philomene"/>
                <a:sym typeface="Chau Philomene"/>
              </a:rPr>
              <a:t>Visualization</a:t>
            </a:r>
          </a:p>
          <a:p>
            <a:pPr marL="820046" lvl="1" indent="-410023" algn="ctr">
              <a:lnSpc>
                <a:spcPts val="5317"/>
              </a:lnSpc>
              <a:buFont typeface="Arial"/>
              <a:buChar char="•"/>
            </a:pPr>
            <a:r>
              <a:rPr lang="en-US" sz="3798">
                <a:solidFill>
                  <a:srgbClr val="473821"/>
                </a:solidFill>
                <a:latin typeface="Chau Philomene"/>
                <a:ea typeface="Chau Philomene"/>
                <a:cs typeface="Chau Philomene"/>
                <a:sym typeface="Chau Philomene"/>
              </a:rPr>
              <a:t>Insights and Reporting</a:t>
            </a:r>
          </a:p>
          <a:p>
            <a:pPr algn="ctr">
              <a:lnSpc>
                <a:spcPts val="4897"/>
              </a:lnSpc>
            </a:pPr>
            <a:endParaRPr lang="en-US" sz="3798">
              <a:solidFill>
                <a:srgbClr val="473821"/>
              </a:solidFill>
              <a:latin typeface="Chau Philomene"/>
              <a:ea typeface="Chau Philomene"/>
              <a:cs typeface="Chau Philomene"/>
              <a:sym typeface="Chau Philomene"/>
            </a:endParaRPr>
          </a:p>
        </p:txBody>
      </p:sp>
      <p:sp>
        <p:nvSpPr>
          <p:cNvPr id="12" name="TextBox 12"/>
          <p:cNvSpPr txBox="1"/>
          <p:nvPr/>
        </p:nvSpPr>
        <p:spPr>
          <a:xfrm>
            <a:off x="6152355" y="5722117"/>
            <a:ext cx="6372936" cy="1214120"/>
          </a:xfrm>
          <a:prstGeom prst="rect">
            <a:avLst/>
          </a:prstGeom>
        </p:spPr>
        <p:txBody>
          <a:bodyPr lIns="0" tIns="0" rIns="0" bIns="0" rtlCol="0" anchor="t">
            <a:spAutoFit/>
          </a:bodyPr>
          <a:lstStyle/>
          <a:p>
            <a:pPr algn="ctr">
              <a:lnSpc>
                <a:spcPts val="9939"/>
              </a:lnSpc>
            </a:pPr>
            <a:r>
              <a:rPr lang="en-US" sz="6999" spc="76">
                <a:solidFill>
                  <a:srgbClr val="473821"/>
                </a:solidFill>
                <a:latin typeface="Handelson One"/>
                <a:ea typeface="Handelson One"/>
                <a:cs typeface="Handelson One"/>
                <a:sym typeface="Handelson One"/>
              </a:rPr>
              <a:t>Tools Used</a:t>
            </a:r>
          </a:p>
        </p:txBody>
      </p:sp>
      <p:sp>
        <p:nvSpPr>
          <p:cNvPr id="13" name="TextBox 13"/>
          <p:cNvSpPr txBox="1"/>
          <p:nvPr/>
        </p:nvSpPr>
        <p:spPr>
          <a:xfrm>
            <a:off x="7389700" y="7220906"/>
            <a:ext cx="10271182" cy="2652334"/>
          </a:xfrm>
          <a:prstGeom prst="rect">
            <a:avLst/>
          </a:prstGeom>
        </p:spPr>
        <p:txBody>
          <a:bodyPr lIns="0" tIns="0" rIns="0" bIns="0" rtlCol="0" anchor="t">
            <a:spAutoFit/>
          </a:bodyPr>
          <a:lstStyle/>
          <a:p>
            <a:pPr marL="826328" lvl="1" indent="-413164" algn="ctr">
              <a:lnSpc>
                <a:spcPts val="5358"/>
              </a:lnSpc>
              <a:buFont typeface="Arial"/>
              <a:buChar char="•"/>
            </a:pPr>
            <a:r>
              <a:rPr lang="en-US" sz="3827">
                <a:solidFill>
                  <a:srgbClr val="473821"/>
                </a:solidFill>
                <a:latin typeface="Chau Philomene"/>
                <a:ea typeface="Chau Philomene"/>
                <a:cs typeface="Chau Philomene"/>
                <a:sym typeface="Chau Philomene"/>
              </a:rPr>
              <a:t>Microsoft Power BI</a:t>
            </a:r>
          </a:p>
          <a:p>
            <a:pPr marL="826328" lvl="1" indent="-413164" algn="ctr">
              <a:lnSpc>
                <a:spcPts val="5358"/>
              </a:lnSpc>
              <a:buFont typeface="Arial"/>
              <a:buChar char="•"/>
            </a:pPr>
            <a:r>
              <a:rPr lang="en-US" sz="3827">
                <a:solidFill>
                  <a:srgbClr val="473821"/>
                </a:solidFill>
                <a:latin typeface="Chau Philomene"/>
                <a:ea typeface="Chau Philomene"/>
                <a:cs typeface="Chau Philomene"/>
                <a:sym typeface="Chau Philomene"/>
              </a:rPr>
              <a:t>Microsoft Excel</a:t>
            </a:r>
          </a:p>
          <a:p>
            <a:pPr algn="ctr">
              <a:lnSpc>
                <a:spcPts val="2558"/>
              </a:lnSpc>
            </a:pPr>
            <a:endParaRPr lang="en-US" sz="3827">
              <a:solidFill>
                <a:srgbClr val="473821"/>
              </a:solidFill>
              <a:latin typeface="Chau Philomene"/>
              <a:ea typeface="Chau Philomene"/>
              <a:cs typeface="Chau Philomene"/>
              <a:sym typeface="Chau Philomene"/>
            </a:endParaRPr>
          </a:p>
          <a:p>
            <a:pPr algn="ctr">
              <a:lnSpc>
                <a:spcPts val="2558"/>
              </a:lnSpc>
            </a:pPr>
            <a:endParaRPr lang="en-US" sz="3827">
              <a:solidFill>
                <a:srgbClr val="473821"/>
              </a:solidFill>
              <a:latin typeface="Chau Philomene"/>
              <a:ea typeface="Chau Philomene"/>
              <a:cs typeface="Chau Philomene"/>
              <a:sym typeface="Chau Philomene"/>
            </a:endParaRPr>
          </a:p>
          <a:p>
            <a:pPr algn="ctr">
              <a:lnSpc>
                <a:spcPts val="2558"/>
              </a:lnSpc>
            </a:pPr>
            <a:endParaRPr lang="en-US" sz="3827">
              <a:solidFill>
                <a:srgbClr val="473821"/>
              </a:solidFill>
              <a:latin typeface="Chau Philomene"/>
              <a:ea typeface="Chau Philomene"/>
              <a:cs typeface="Chau Philomene"/>
              <a:sym typeface="Chau Philomene"/>
            </a:endParaRPr>
          </a:p>
          <a:p>
            <a:pPr algn="ctr">
              <a:lnSpc>
                <a:spcPts val="2558"/>
              </a:lnSpc>
            </a:pPr>
            <a:endParaRPr lang="en-US" sz="3827">
              <a:solidFill>
                <a:srgbClr val="473821"/>
              </a:solidFill>
              <a:latin typeface="Chau Philomene"/>
              <a:ea typeface="Chau Philomene"/>
              <a:cs typeface="Chau Philomene"/>
              <a:sym typeface="Chau Philomen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162" r="-22477" b="-7890"/>
            </a:stretch>
          </a:blipFill>
        </p:spPr>
      </p:sp>
      <p:grpSp>
        <p:nvGrpSpPr>
          <p:cNvPr id="3" name="Group 3"/>
          <p:cNvGrpSpPr/>
          <p:nvPr/>
        </p:nvGrpSpPr>
        <p:grpSpPr>
          <a:xfrm>
            <a:off x="1347348" y="2425077"/>
            <a:ext cx="7601829" cy="6054415"/>
            <a:chOff x="0" y="0"/>
            <a:chExt cx="2002128" cy="1594578"/>
          </a:xfrm>
        </p:grpSpPr>
        <p:sp>
          <p:nvSpPr>
            <p:cNvPr id="4" name="Freeform 4"/>
            <p:cNvSpPr/>
            <p:nvPr/>
          </p:nvSpPr>
          <p:spPr>
            <a:xfrm>
              <a:off x="0" y="0"/>
              <a:ext cx="2002128" cy="1594578"/>
            </a:xfrm>
            <a:custGeom>
              <a:avLst/>
              <a:gdLst/>
              <a:ahLst/>
              <a:cxnLst/>
              <a:rect l="l" t="t" r="r" b="b"/>
              <a:pathLst>
                <a:path w="2002128" h="1594578">
                  <a:moveTo>
                    <a:pt x="51940" y="0"/>
                  </a:moveTo>
                  <a:lnTo>
                    <a:pt x="1950188" y="0"/>
                  </a:lnTo>
                  <a:cubicBezTo>
                    <a:pt x="1978873" y="0"/>
                    <a:pt x="2002128" y="23254"/>
                    <a:pt x="2002128" y="51940"/>
                  </a:cubicBezTo>
                  <a:lnTo>
                    <a:pt x="2002128" y="1542638"/>
                  </a:lnTo>
                  <a:cubicBezTo>
                    <a:pt x="2002128" y="1571324"/>
                    <a:pt x="1978873" y="1594578"/>
                    <a:pt x="1950188" y="1594578"/>
                  </a:cubicBezTo>
                  <a:lnTo>
                    <a:pt x="51940" y="1594578"/>
                  </a:lnTo>
                  <a:cubicBezTo>
                    <a:pt x="23254" y="1594578"/>
                    <a:pt x="0" y="1571324"/>
                    <a:pt x="0" y="1542638"/>
                  </a:cubicBezTo>
                  <a:lnTo>
                    <a:pt x="0" y="51940"/>
                  </a:lnTo>
                  <a:cubicBezTo>
                    <a:pt x="0" y="23254"/>
                    <a:pt x="23254" y="0"/>
                    <a:pt x="51940" y="0"/>
                  </a:cubicBezTo>
                  <a:close/>
                </a:path>
              </a:pathLst>
            </a:custGeom>
            <a:solidFill>
              <a:srgbClr val="EFE9D6">
                <a:alpha val="49804"/>
              </a:srgbClr>
            </a:solidFill>
            <a:ln w="38100" cap="rnd">
              <a:solidFill>
                <a:srgbClr val="A39B76">
                  <a:alpha val="49804"/>
                </a:srgbClr>
              </a:solidFill>
              <a:prstDash val="solid"/>
              <a:round/>
            </a:ln>
          </p:spPr>
        </p:sp>
        <p:sp>
          <p:nvSpPr>
            <p:cNvPr id="5" name="TextBox 5"/>
            <p:cNvSpPr txBox="1"/>
            <p:nvPr/>
          </p:nvSpPr>
          <p:spPr>
            <a:xfrm>
              <a:off x="0" y="-47625"/>
              <a:ext cx="2002128" cy="1642203"/>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9338823" y="2425077"/>
            <a:ext cx="7601829" cy="6054415"/>
            <a:chOff x="0" y="0"/>
            <a:chExt cx="2002128" cy="1594578"/>
          </a:xfrm>
        </p:grpSpPr>
        <p:sp>
          <p:nvSpPr>
            <p:cNvPr id="7" name="Freeform 7"/>
            <p:cNvSpPr/>
            <p:nvPr/>
          </p:nvSpPr>
          <p:spPr>
            <a:xfrm>
              <a:off x="0" y="0"/>
              <a:ext cx="2002128" cy="1594578"/>
            </a:xfrm>
            <a:custGeom>
              <a:avLst/>
              <a:gdLst/>
              <a:ahLst/>
              <a:cxnLst/>
              <a:rect l="l" t="t" r="r" b="b"/>
              <a:pathLst>
                <a:path w="2002128" h="1594578">
                  <a:moveTo>
                    <a:pt x="51940" y="0"/>
                  </a:moveTo>
                  <a:lnTo>
                    <a:pt x="1950188" y="0"/>
                  </a:lnTo>
                  <a:cubicBezTo>
                    <a:pt x="1978873" y="0"/>
                    <a:pt x="2002128" y="23254"/>
                    <a:pt x="2002128" y="51940"/>
                  </a:cubicBezTo>
                  <a:lnTo>
                    <a:pt x="2002128" y="1542638"/>
                  </a:lnTo>
                  <a:cubicBezTo>
                    <a:pt x="2002128" y="1571324"/>
                    <a:pt x="1978873" y="1594578"/>
                    <a:pt x="1950188" y="1594578"/>
                  </a:cubicBezTo>
                  <a:lnTo>
                    <a:pt x="51940" y="1594578"/>
                  </a:lnTo>
                  <a:cubicBezTo>
                    <a:pt x="23254" y="1594578"/>
                    <a:pt x="0" y="1571324"/>
                    <a:pt x="0" y="1542638"/>
                  </a:cubicBezTo>
                  <a:lnTo>
                    <a:pt x="0" y="51940"/>
                  </a:lnTo>
                  <a:cubicBezTo>
                    <a:pt x="0" y="23254"/>
                    <a:pt x="23254" y="0"/>
                    <a:pt x="51940" y="0"/>
                  </a:cubicBezTo>
                  <a:close/>
                </a:path>
              </a:pathLst>
            </a:custGeom>
            <a:solidFill>
              <a:srgbClr val="EFE9D6">
                <a:alpha val="49804"/>
              </a:srgbClr>
            </a:solidFill>
            <a:ln w="38100" cap="rnd">
              <a:solidFill>
                <a:srgbClr val="A39B76">
                  <a:alpha val="49804"/>
                </a:srgbClr>
              </a:solidFill>
              <a:prstDash val="solid"/>
              <a:round/>
            </a:ln>
          </p:spPr>
        </p:sp>
        <p:sp>
          <p:nvSpPr>
            <p:cNvPr id="8" name="TextBox 8"/>
            <p:cNvSpPr txBox="1"/>
            <p:nvPr/>
          </p:nvSpPr>
          <p:spPr>
            <a:xfrm>
              <a:off x="0" y="-47625"/>
              <a:ext cx="2002128" cy="1642203"/>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720192" y="0"/>
            <a:ext cx="19008192" cy="10287000"/>
          </a:xfrm>
          <a:custGeom>
            <a:avLst/>
            <a:gdLst/>
            <a:ahLst/>
            <a:cxnLst/>
            <a:rect l="l" t="t" r="r" b="b"/>
            <a:pathLst>
              <a:path w="19008192" h="10287000">
                <a:moveTo>
                  <a:pt x="0" y="0"/>
                </a:moveTo>
                <a:lnTo>
                  <a:pt x="19008192" y="0"/>
                </a:lnTo>
                <a:lnTo>
                  <a:pt x="19008192" y="10287000"/>
                </a:lnTo>
                <a:lnTo>
                  <a:pt x="0" y="10287000"/>
                </a:lnTo>
                <a:lnTo>
                  <a:pt x="0" y="0"/>
                </a:lnTo>
                <a:close/>
              </a:path>
            </a:pathLst>
          </a:custGeom>
          <a:blipFill>
            <a:blip r:embed="rId3"/>
            <a:stretch>
              <a:fillRect l="-9983" t="-19298" r="-5216" b="-22523"/>
            </a:stretch>
          </a:blipFill>
        </p:spPr>
      </p:sp>
      <p:sp>
        <p:nvSpPr>
          <p:cNvPr id="10" name="TextBox 10"/>
          <p:cNvSpPr txBox="1"/>
          <p:nvPr/>
        </p:nvSpPr>
        <p:spPr>
          <a:xfrm>
            <a:off x="6152355" y="345440"/>
            <a:ext cx="6372936" cy="1214120"/>
          </a:xfrm>
          <a:prstGeom prst="rect">
            <a:avLst/>
          </a:prstGeom>
        </p:spPr>
        <p:txBody>
          <a:bodyPr lIns="0" tIns="0" rIns="0" bIns="0" rtlCol="0" anchor="t">
            <a:spAutoFit/>
          </a:bodyPr>
          <a:lstStyle/>
          <a:p>
            <a:pPr algn="ctr">
              <a:lnSpc>
                <a:spcPts val="9939"/>
              </a:lnSpc>
            </a:pPr>
            <a:r>
              <a:rPr lang="en-US" sz="6999" spc="76">
                <a:solidFill>
                  <a:srgbClr val="473821"/>
                </a:solidFill>
                <a:latin typeface="Handelson One"/>
                <a:ea typeface="Handelson One"/>
                <a:cs typeface="Handelson One"/>
                <a:sym typeface="Handelson One"/>
              </a:rPr>
              <a:t>Data Preprocessing</a:t>
            </a:r>
          </a:p>
        </p:txBody>
      </p:sp>
      <p:sp>
        <p:nvSpPr>
          <p:cNvPr id="11" name="TextBox 11"/>
          <p:cNvSpPr txBox="1"/>
          <p:nvPr/>
        </p:nvSpPr>
        <p:spPr>
          <a:xfrm>
            <a:off x="7389700" y="2348877"/>
            <a:ext cx="10271182" cy="6603409"/>
          </a:xfrm>
          <a:prstGeom prst="rect">
            <a:avLst/>
          </a:prstGeom>
        </p:spPr>
        <p:txBody>
          <a:bodyPr lIns="0" tIns="0" rIns="0" bIns="0" rtlCol="0" anchor="t">
            <a:spAutoFit/>
          </a:bodyPr>
          <a:lstStyle/>
          <a:p>
            <a:pPr algn="ctr">
              <a:lnSpc>
                <a:spcPts val="5317"/>
              </a:lnSpc>
            </a:pPr>
            <a:endParaRPr/>
          </a:p>
          <a:p>
            <a:pPr marL="820046" lvl="1" indent="-410023" algn="ctr">
              <a:lnSpc>
                <a:spcPts val="5317"/>
              </a:lnSpc>
              <a:buFont typeface="Arial"/>
              <a:buChar char="•"/>
            </a:pPr>
            <a:r>
              <a:rPr lang="en-US" sz="3798">
                <a:solidFill>
                  <a:srgbClr val="473821"/>
                </a:solidFill>
                <a:latin typeface="Chau Philomene"/>
                <a:ea typeface="Chau Philomene"/>
                <a:cs typeface="Chau Philomene"/>
                <a:sym typeface="Chau Philomene"/>
              </a:rPr>
              <a:t>Replaced missing values with Unknown.</a:t>
            </a:r>
          </a:p>
          <a:p>
            <a:pPr marL="820046" lvl="1" indent="-410023" algn="ctr">
              <a:lnSpc>
                <a:spcPts val="5317"/>
              </a:lnSpc>
              <a:buFont typeface="Arial"/>
              <a:buChar char="•"/>
            </a:pPr>
            <a:r>
              <a:rPr lang="en-US" sz="3798">
                <a:solidFill>
                  <a:srgbClr val="473821"/>
                </a:solidFill>
                <a:latin typeface="Chau Philomene"/>
                <a:ea typeface="Chau Philomene"/>
                <a:cs typeface="Chau Philomene"/>
                <a:sym typeface="Chau Philomene"/>
              </a:rPr>
              <a:t>Bag Weight - Extracted kg and converted to whole number.</a:t>
            </a:r>
          </a:p>
          <a:p>
            <a:pPr marL="820046" lvl="1" indent="-410023" algn="ctr">
              <a:lnSpc>
                <a:spcPts val="5317"/>
              </a:lnSpc>
              <a:buFont typeface="Arial"/>
              <a:buChar char="•"/>
            </a:pPr>
            <a:r>
              <a:rPr lang="en-US" sz="3798">
                <a:solidFill>
                  <a:srgbClr val="473821"/>
                </a:solidFill>
                <a:latin typeface="Chau Philomene"/>
                <a:ea typeface="Chau Philomene"/>
                <a:cs typeface="Chau Philomene"/>
                <a:sym typeface="Chau Philomene"/>
              </a:rPr>
              <a:t>In-Country Partner - Replaced Chinese words to English.</a:t>
            </a:r>
          </a:p>
          <a:p>
            <a:pPr marL="820046" lvl="1" indent="-410023" algn="ctr">
              <a:lnSpc>
                <a:spcPts val="5317"/>
              </a:lnSpc>
              <a:buFont typeface="Arial"/>
              <a:buChar char="•"/>
            </a:pPr>
            <a:r>
              <a:rPr lang="en-US" sz="3798">
                <a:solidFill>
                  <a:srgbClr val="473821"/>
                </a:solidFill>
                <a:latin typeface="Chau Philomene"/>
                <a:ea typeface="Chau Philomene"/>
                <a:cs typeface="Chau Philomene"/>
                <a:sym typeface="Chau Philomene"/>
              </a:rPr>
              <a:t>Grading Date - Converted to date format.</a:t>
            </a:r>
          </a:p>
          <a:p>
            <a:pPr marL="820046" lvl="1" indent="-410023" algn="ctr">
              <a:lnSpc>
                <a:spcPts val="5317"/>
              </a:lnSpc>
              <a:buFont typeface="Arial"/>
              <a:buChar char="•"/>
            </a:pPr>
            <a:r>
              <a:rPr lang="en-US" sz="3798">
                <a:solidFill>
                  <a:srgbClr val="473821"/>
                </a:solidFill>
                <a:latin typeface="Chau Philomene"/>
                <a:ea typeface="Chau Philomene"/>
                <a:cs typeface="Chau Philomene"/>
                <a:sym typeface="Chau Philomene"/>
              </a:rPr>
              <a:t>Expiration - Converted to date format.</a:t>
            </a:r>
          </a:p>
          <a:p>
            <a:pPr algn="ctr">
              <a:lnSpc>
                <a:spcPts val="5317"/>
              </a:lnSpc>
            </a:pPr>
            <a:endParaRPr lang="en-US" sz="3798">
              <a:solidFill>
                <a:srgbClr val="473821"/>
              </a:solidFill>
              <a:latin typeface="Chau Philomene"/>
              <a:ea typeface="Chau Philomene"/>
              <a:cs typeface="Chau Philomene"/>
              <a:sym typeface="Chau Philomene"/>
            </a:endParaRPr>
          </a:p>
          <a:p>
            <a:pPr algn="ctr">
              <a:lnSpc>
                <a:spcPts val="4897"/>
              </a:lnSpc>
            </a:pPr>
            <a:endParaRPr lang="en-US" sz="3798">
              <a:solidFill>
                <a:srgbClr val="473821"/>
              </a:solidFill>
              <a:latin typeface="Chau Philomene"/>
              <a:ea typeface="Chau Philomene"/>
              <a:cs typeface="Chau Philomene"/>
              <a:sym typeface="Chau Philomen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162" r="-22477" b="-7890"/>
            </a:stretch>
          </a:blipFill>
        </p:spPr>
      </p:sp>
      <p:grpSp>
        <p:nvGrpSpPr>
          <p:cNvPr id="3" name="Group 3"/>
          <p:cNvGrpSpPr/>
          <p:nvPr/>
        </p:nvGrpSpPr>
        <p:grpSpPr>
          <a:xfrm>
            <a:off x="1347348" y="2425077"/>
            <a:ext cx="7601829" cy="6054415"/>
            <a:chOff x="0" y="0"/>
            <a:chExt cx="2002128" cy="1594578"/>
          </a:xfrm>
        </p:grpSpPr>
        <p:sp>
          <p:nvSpPr>
            <p:cNvPr id="4" name="Freeform 4"/>
            <p:cNvSpPr/>
            <p:nvPr/>
          </p:nvSpPr>
          <p:spPr>
            <a:xfrm>
              <a:off x="0" y="0"/>
              <a:ext cx="2002128" cy="1594578"/>
            </a:xfrm>
            <a:custGeom>
              <a:avLst/>
              <a:gdLst/>
              <a:ahLst/>
              <a:cxnLst/>
              <a:rect l="l" t="t" r="r" b="b"/>
              <a:pathLst>
                <a:path w="2002128" h="1594578">
                  <a:moveTo>
                    <a:pt x="51940" y="0"/>
                  </a:moveTo>
                  <a:lnTo>
                    <a:pt x="1950188" y="0"/>
                  </a:lnTo>
                  <a:cubicBezTo>
                    <a:pt x="1978873" y="0"/>
                    <a:pt x="2002128" y="23254"/>
                    <a:pt x="2002128" y="51940"/>
                  </a:cubicBezTo>
                  <a:lnTo>
                    <a:pt x="2002128" y="1542638"/>
                  </a:lnTo>
                  <a:cubicBezTo>
                    <a:pt x="2002128" y="1571324"/>
                    <a:pt x="1978873" y="1594578"/>
                    <a:pt x="1950188" y="1594578"/>
                  </a:cubicBezTo>
                  <a:lnTo>
                    <a:pt x="51940" y="1594578"/>
                  </a:lnTo>
                  <a:cubicBezTo>
                    <a:pt x="23254" y="1594578"/>
                    <a:pt x="0" y="1571324"/>
                    <a:pt x="0" y="1542638"/>
                  </a:cubicBezTo>
                  <a:lnTo>
                    <a:pt x="0" y="51940"/>
                  </a:lnTo>
                  <a:cubicBezTo>
                    <a:pt x="0" y="23254"/>
                    <a:pt x="23254" y="0"/>
                    <a:pt x="51940" y="0"/>
                  </a:cubicBezTo>
                  <a:close/>
                </a:path>
              </a:pathLst>
            </a:custGeom>
            <a:solidFill>
              <a:srgbClr val="EFE9D6">
                <a:alpha val="49804"/>
              </a:srgbClr>
            </a:solidFill>
            <a:ln w="38100" cap="rnd">
              <a:solidFill>
                <a:srgbClr val="A39B76">
                  <a:alpha val="49804"/>
                </a:srgbClr>
              </a:solidFill>
              <a:prstDash val="solid"/>
              <a:round/>
            </a:ln>
          </p:spPr>
        </p:sp>
        <p:sp>
          <p:nvSpPr>
            <p:cNvPr id="5" name="TextBox 5"/>
            <p:cNvSpPr txBox="1"/>
            <p:nvPr/>
          </p:nvSpPr>
          <p:spPr>
            <a:xfrm>
              <a:off x="0" y="-47625"/>
              <a:ext cx="2002128" cy="1642203"/>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9338823" y="2425077"/>
            <a:ext cx="7601829" cy="6054415"/>
            <a:chOff x="0" y="0"/>
            <a:chExt cx="2002128" cy="1594578"/>
          </a:xfrm>
        </p:grpSpPr>
        <p:sp>
          <p:nvSpPr>
            <p:cNvPr id="7" name="Freeform 7"/>
            <p:cNvSpPr/>
            <p:nvPr/>
          </p:nvSpPr>
          <p:spPr>
            <a:xfrm>
              <a:off x="0" y="0"/>
              <a:ext cx="2002128" cy="1594578"/>
            </a:xfrm>
            <a:custGeom>
              <a:avLst/>
              <a:gdLst/>
              <a:ahLst/>
              <a:cxnLst/>
              <a:rect l="l" t="t" r="r" b="b"/>
              <a:pathLst>
                <a:path w="2002128" h="1594578">
                  <a:moveTo>
                    <a:pt x="51940" y="0"/>
                  </a:moveTo>
                  <a:lnTo>
                    <a:pt x="1950188" y="0"/>
                  </a:lnTo>
                  <a:cubicBezTo>
                    <a:pt x="1978873" y="0"/>
                    <a:pt x="2002128" y="23254"/>
                    <a:pt x="2002128" y="51940"/>
                  </a:cubicBezTo>
                  <a:lnTo>
                    <a:pt x="2002128" y="1542638"/>
                  </a:lnTo>
                  <a:cubicBezTo>
                    <a:pt x="2002128" y="1571324"/>
                    <a:pt x="1978873" y="1594578"/>
                    <a:pt x="1950188" y="1594578"/>
                  </a:cubicBezTo>
                  <a:lnTo>
                    <a:pt x="51940" y="1594578"/>
                  </a:lnTo>
                  <a:cubicBezTo>
                    <a:pt x="23254" y="1594578"/>
                    <a:pt x="0" y="1571324"/>
                    <a:pt x="0" y="1542638"/>
                  </a:cubicBezTo>
                  <a:lnTo>
                    <a:pt x="0" y="51940"/>
                  </a:lnTo>
                  <a:cubicBezTo>
                    <a:pt x="0" y="23254"/>
                    <a:pt x="23254" y="0"/>
                    <a:pt x="51940" y="0"/>
                  </a:cubicBezTo>
                  <a:close/>
                </a:path>
              </a:pathLst>
            </a:custGeom>
            <a:solidFill>
              <a:srgbClr val="EFE9D6">
                <a:alpha val="49804"/>
              </a:srgbClr>
            </a:solidFill>
            <a:ln w="38100" cap="rnd">
              <a:solidFill>
                <a:srgbClr val="A39B76">
                  <a:alpha val="49804"/>
                </a:srgbClr>
              </a:solidFill>
              <a:prstDash val="solid"/>
              <a:round/>
            </a:ln>
          </p:spPr>
        </p:sp>
        <p:sp>
          <p:nvSpPr>
            <p:cNvPr id="8" name="TextBox 8"/>
            <p:cNvSpPr txBox="1"/>
            <p:nvPr/>
          </p:nvSpPr>
          <p:spPr>
            <a:xfrm>
              <a:off x="0" y="-47625"/>
              <a:ext cx="2002128" cy="1642203"/>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720192" y="0"/>
            <a:ext cx="19008192" cy="10287000"/>
          </a:xfrm>
          <a:custGeom>
            <a:avLst/>
            <a:gdLst/>
            <a:ahLst/>
            <a:cxnLst/>
            <a:rect l="l" t="t" r="r" b="b"/>
            <a:pathLst>
              <a:path w="19008192" h="10287000">
                <a:moveTo>
                  <a:pt x="0" y="0"/>
                </a:moveTo>
                <a:lnTo>
                  <a:pt x="19008192" y="0"/>
                </a:lnTo>
                <a:lnTo>
                  <a:pt x="19008192" y="10287000"/>
                </a:lnTo>
                <a:lnTo>
                  <a:pt x="0" y="10287000"/>
                </a:lnTo>
                <a:lnTo>
                  <a:pt x="0" y="0"/>
                </a:lnTo>
                <a:close/>
              </a:path>
            </a:pathLst>
          </a:custGeom>
          <a:blipFill>
            <a:blip r:embed="rId3"/>
            <a:stretch>
              <a:fillRect l="-9983" t="-19298" r="-5216" b="-22523"/>
            </a:stretch>
          </a:blipFill>
        </p:spPr>
      </p:sp>
      <p:sp>
        <p:nvSpPr>
          <p:cNvPr id="11" name="TextBox 11"/>
          <p:cNvSpPr txBox="1"/>
          <p:nvPr/>
        </p:nvSpPr>
        <p:spPr>
          <a:xfrm>
            <a:off x="6152355" y="345440"/>
            <a:ext cx="6372936" cy="1214120"/>
          </a:xfrm>
          <a:prstGeom prst="rect">
            <a:avLst/>
          </a:prstGeom>
        </p:spPr>
        <p:txBody>
          <a:bodyPr lIns="0" tIns="0" rIns="0" bIns="0" rtlCol="0" anchor="t">
            <a:spAutoFit/>
          </a:bodyPr>
          <a:lstStyle/>
          <a:p>
            <a:pPr algn="ctr">
              <a:lnSpc>
                <a:spcPts val="9939"/>
              </a:lnSpc>
            </a:pPr>
            <a:r>
              <a:rPr lang="en-US" sz="6999" spc="76">
                <a:solidFill>
                  <a:srgbClr val="473821"/>
                </a:solidFill>
                <a:latin typeface="Handelson One"/>
                <a:ea typeface="Handelson One"/>
                <a:cs typeface="Handelson One"/>
                <a:sym typeface="Handelson One"/>
              </a:rPr>
              <a:t>Reports</a:t>
            </a:r>
          </a:p>
        </p:txBody>
      </p:sp>
      <p:pic>
        <p:nvPicPr>
          <p:cNvPr id="13" name="Picture 12">
            <a:extLst>
              <a:ext uri="{FF2B5EF4-FFF2-40B4-BE49-F238E27FC236}">
                <a16:creationId xmlns:a16="http://schemas.microsoft.com/office/drawing/2014/main" id="{19988358-B992-0293-D6C2-B0827A2112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0967" y="1740386"/>
            <a:ext cx="12797433" cy="820117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162" r="-22477" b="-7890"/>
            </a:stretch>
          </a:blipFill>
        </p:spPr>
      </p:sp>
      <p:grpSp>
        <p:nvGrpSpPr>
          <p:cNvPr id="3" name="Group 3"/>
          <p:cNvGrpSpPr/>
          <p:nvPr/>
        </p:nvGrpSpPr>
        <p:grpSpPr>
          <a:xfrm>
            <a:off x="1347348" y="2425077"/>
            <a:ext cx="7601829" cy="6054415"/>
            <a:chOff x="0" y="0"/>
            <a:chExt cx="2002128" cy="1594578"/>
          </a:xfrm>
        </p:grpSpPr>
        <p:sp>
          <p:nvSpPr>
            <p:cNvPr id="4" name="Freeform 4"/>
            <p:cNvSpPr/>
            <p:nvPr/>
          </p:nvSpPr>
          <p:spPr>
            <a:xfrm>
              <a:off x="0" y="0"/>
              <a:ext cx="2002128" cy="1594578"/>
            </a:xfrm>
            <a:custGeom>
              <a:avLst/>
              <a:gdLst/>
              <a:ahLst/>
              <a:cxnLst/>
              <a:rect l="l" t="t" r="r" b="b"/>
              <a:pathLst>
                <a:path w="2002128" h="1594578">
                  <a:moveTo>
                    <a:pt x="51940" y="0"/>
                  </a:moveTo>
                  <a:lnTo>
                    <a:pt x="1950188" y="0"/>
                  </a:lnTo>
                  <a:cubicBezTo>
                    <a:pt x="1978873" y="0"/>
                    <a:pt x="2002128" y="23254"/>
                    <a:pt x="2002128" y="51940"/>
                  </a:cubicBezTo>
                  <a:lnTo>
                    <a:pt x="2002128" y="1542638"/>
                  </a:lnTo>
                  <a:cubicBezTo>
                    <a:pt x="2002128" y="1571324"/>
                    <a:pt x="1978873" y="1594578"/>
                    <a:pt x="1950188" y="1594578"/>
                  </a:cubicBezTo>
                  <a:lnTo>
                    <a:pt x="51940" y="1594578"/>
                  </a:lnTo>
                  <a:cubicBezTo>
                    <a:pt x="23254" y="1594578"/>
                    <a:pt x="0" y="1571324"/>
                    <a:pt x="0" y="1542638"/>
                  </a:cubicBezTo>
                  <a:lnTo>
                    <a:pt x="0" y="51940"/>
                  </a:lnTo>
                  <a:cubicBezTo>
                    <a:pt x="0" y="23254"/>
                    <a:pt x="23254" y="0"/>
                    <a:pt x="51940" y="0"/>
                  </a:cubicBezTo>
                  <a:close/>
                </a:path>
              </a:pathLst>
            </a:custGeom>
            <a:solidFill>
              <a:srgbClr val="EFE9D6">
                <a:alpha val="49804"/>
              </a:srgbClr>
            </a:solidFill>
            <a:ln w="38100" cap="rnd">
              <a:solidFill>
                <a:srgbClr val="A39B76">
                  <a:alpha val="49804"/>
                </a:srgbClr>
              </a:solidFill>
              <a:prstDash val="solid"/>
              <a:round/>
            </a:ln>
          </p:spPr>
        </p:sp>
        <p:sp>
          <p:nvSpPr>
            <p:cNvPr id="5" name="TextBox 5"/>
            <p:cNvSpPr txBox="1"/>
            <p:nvPr/>
          </p:nvSpPr>
          <p:spPr>
            <a:xfrm>
              <a:off x="0" y="-47625"/>
              <a:ext cx="2002128" cy="1642203"/>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9338823" y="2425077"/>
            <a:ext cx="7601829" cy="6054415"/>
            <a:chOff x="0" y="0"/>
            <a:chExt cx="2002128" cy="1594578"/>
          </a:xfrm>
        </p:grpSpPr>
        <p:sp>
          <p:nvSpPr>
            <p:cNvPr id="7" name="Freeform 7"/>
            <p:cNvSpPr/>
            <p:nvPr/>
          </p:nvSpPr>
          <p:spPr>
            <a:xfrm>
              <a:off x="0" y="0"/>
              <a:ext cx="2002128" cy="1594578"/>
            </a:xfrm>
            <a:custGeom>
              <a:avLst/>
              <a:gdLst/>
              <a:ahLst/>
              <a:cxnLst/>
              <a:rect l="l" t="t" r="r" b="b"/>
              <a:pathLst>
                <a:path w="2002128" h="1594578">
                  <a:moveTo>
                    <a:pt x="51940" y="0"/>
                  </a:moveTo>
                  <a:lnTo>
                    <a:pt x="1950188" y="0"/>
                  </a:lnTo>
                  <a:cubicBezTo>
                    <a:pt x="1978873" y="0"/>
                    <a:pt x="2002128" y="23254"/>
                    <a:pt x="2002128" y="51940"/>
                  </a:cubicBezTo>
                  <a:lnTo>
                    <a:pt x="2002128" y="1542638"/>
                  </a:lnTo>
                  <a:cubicBezTo>
                    <a:pt x="2002128" y="1571324"/>
                    <a:pt x="1978873" y="1594578"/>
                    <a:pt x="1950188" y="1594578"/>
                  </a:cubicBezTo>
                  <a:lnTo>
                    <a:pt x="51940" y="1594578"/>
                  </a:lnTo>
                  <a:cubicBezTo>
                    <a:pt x="23254" y="1594578"/>
                    <a:pt x="0" y="1571324"/>
                    <a:pt x="0" y="1542638"/>
                  </a:cubicBezTo>
                  <a:lnTo>
                    <a:pt x="0" y="51940"/>
                  </a:lnTo>
                  <a:cubicBezTo>
                    <a:pt x="0" y="23254"/>
                    <a:pt x="23254" y="0"/>
                    <a:pt x="51940" y="0"/>
                  </a:cubicBezTo>
                  <a:close/>
                </a:path>
              </a:pathLst>
            </a:custGeom>
            <a:solidFill>
              <a:srgbClr val="EFE9D6">
                <a:alpha val="49804"/>
              </a:srgbClr>
            </a:solidFill>
            <a:ln w="38100" cap="rnd">
              <a:solidFill>
                <a:srgbClr val="A39B76">
                  <a:alpha val="49804"/>
                </a:srgbClr>
              </a:solidFill>
              <a:prstDash val="solid"/>
              <a:round/>
            </a:ln>
          </p:spPr>
        </p:sp>
        <p:sp>
          <p:nvSpPr>
            <p:cNvPr id="8" name="TextBox 8"/>
            <p:cNvSpPr txBox="1"/>
            <p:nvPr/>
          </p:nvSpPr>
          <p:spPr>
            <a:xfrm>
              <a:off x="0" y="-47625"/>
              <a:ext cx="2002128" cy="1642203"/>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720192" y="0"/>
            <a:ext cx="19008192" cy="10287000"/>
          </a:xfrm>
          <a:custGeom>
            <a:avLst/>
            <a:gdLst/>
            <a:ahLst/>
            <a:cxnLst/>
            <a:rect l="l" t="t" r="r" b="b"/>
            <a:pathLst>
              <a:path w="19008192" h="10287000">
                <a:moveTo>
                  <a:pt x="0" y="0"/>
                </a:moveTo>
                <a:lnTo>
                  <a:pt x="19008192" y="0"/>
                </a:lnTo>
                <a:lnTo>
                  <a:pt x="19008192" y="10287000"/>
                </a:lnTo>
                <a:lnTo>
                  <a:pt x="0" y="10287000"/>
                </a:lnTo>
                <a:lnTo>
                  <a:pt x="0" y="0"/>
                </a:lnTo>
                <a:close/>
              </a:path>
            </a:pathLst>
          </a:custGeom>
          <a:blipFill>
            <a:blip r:embed="rId3"/>
            <a:stretch>
              <a:fillRect l="-9983" t="-19298" r="-5216" b="-22523"/>
            </a:stretch>
          </a:blipFill>
        </p:spPr>
      </p:sp>
      <p:sp>
        <p:nvSpPr>
          <p:cNvPr id="11" name="TextBox 11"/>
          <p:cNvSpPr txBox="1"/>
          <p:nvPr/>
        </p:nvSpPr>
        <p:spPr>
          <a:xfrm>
            <a:off x="6152355" y="345440"/>
            <a:ext cx="6372936" cy="1214120"/>
          </a:xfrm>
          <a:prstGeom prst="rect">
            <a:avLst/>
          </a:prstGeom>
        </p:spPr>
        <p:txBody>
          <a:bodyPr lIns="0" tIns="0" rIns="0" bIns="0" rtlCol="0" anchor="t">
            <a:spAutoFit/>
          </a:bodyPr>
          <a:lstStyle/>
          <a:p>
            <a:pPr algn="ctr">
              <a:lnSpc>
                <a:spcPts val="9939"/>
              </a:lnSpc>
            </a:pPr>
            <a:r>
              <a:rPr lang="en-US" sz="6999" spc="76">
                <a:solidFill>
                  <a:srgbClr val="473821"/>
                </a:solidFill>
                <a:latin typeface="Handelson One"/>
                <a:ea typeface="Handelson One"/>
                <a:cs typeface="Handelson One"/>
                <a:sym typeface="Handelson One"/>
              </a:rPr>
              <a:t>Reports</a:t>
            </a:r>
          </a:p>
        </p:txBody>
      </p:sp>
      <p:pic>
        <p:nvPicPr>
          <p:cNvPr id="13" name="Picture 12">
            <a:extLst>
              <a:ext uri="{FF2B5EF4-FFF2-40B4-BE49-F238E27FC236}">
                <a16:creationId xmlns:a16="http://schemas.microsoft.com/office/drawing/2014/main" id="{3C910874-0B67-8A59-CF56-CA4BDFC0F2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0967" y="1740386"/>
            <a:ext cx="13026033" cy="751791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520</TotalTime>
  <Words>487</Words>
  <Application>Microsoft Office PowerPoint</Application>
  <PresentationFormat>Custom</PresentationFormat>
  <Paragraphs>60</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Chau Philomene</vt:lpstr>
      <vt:lpstr>Handelson One</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Vintage Watercolor Creative Portfolio Presentation</dc:title>
  <dc:creator>priyanka</dc:creator>
  <cp:lastModifiedBy>Priyanka Badugu</cp:lastModifiedBy>
  <cp:revision>2</cp:revision>
  <dcterms:created xsi:type="dcterms:W3CDTF">2006-08-16T00:00:00Z</dcterms:created>
  <dcterms:modified xsi:type="dcterms:W3CDTF">2024-12-28T17:26:25Z</dcterms:modified>
  <dc:identifier>DAGadslYfkU</dc:identifier>
</cp:coreProperties>
</file>